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bookmarkIdSeed="2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56" r:id="rId2"/>
    <p:sldId id="257" r:id="rId3"/>
    <p:sldId id="258" r:id="rId4"/>
    <p:sldId id="287" r:id="rId5"/>
    <p:sldId id="289" r:id="rId6"/>
    <p:sldId id="261" r:id="rId7"/>
    <p:sldId id="269" r:id="rId8"/>
    <p:sldId id="263" r:id="rId9"/>
    <p:sldId id="272" r:id="rId10"/>
    <p:sldId id="274" r:id="rId11"/>
    <p:sldId id="283" r:id="rId12"/>
    <p:sldId id="264" r:id="rId13"/>
    <p:sldId id="278" r:id="rId14"/>
    <p:sldId id="277" r:id="rId15"/>
    <p:sldId id="266" r:id="rId16"/>
    <p:sldId id="294" r:id="rId17"/>
    <p:sldId id="295" r:id="rId18"/>
    <p:sldId id="293" r:id="rId19"/>
    <p:sldId id="286" r:id="rId20"/>
    <p:sldId id="288" r:id="rId21"/>
    <p:sldId id="298" r:id="rId22"/>
    <p:sldId id="292" r:id="rId23"/>
    <p:sldId id="296" r:id="rId24"/>
    <p:sldId id="297" r:id="rId25"/>
    <p:sldId id="301" r:id="rId26"/>
    <p:sldId id="299" r:id="rId27"/>
    <p:sldId id="300" r:id="rId28"/>
    <p:sldId id="302" r:id="rId29"/>
    <p:sldId id="303" r:id="rId30"/>
    <p:sldId id="282" r:id="rId31"/>
    <p:sldId id="262" r:id="rId32"/>
    <p:sldId id="260" r:id="rId3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9" orient="horz" pos="3923" userDrawn="1">
          <p15:clr>
            <a:srgbClr val="A4A3A4"/>
          </p15:clr>
        </p15:guide>
        <p15:guide id="11" pos="272" userDrawn="1">
          <p15:clr>
            <a:srgbClr val="A4A3A4"/>
          </p15:clr>
        </p15:guide>
        <p15:guide id="12" pos="7408" userDrawn="1">
          <p15:clr>
            <a:srgbClr val="A4A3A4"/>
          </p15:clr>
        </p15:guide>
        <p15:guide id="14" pos="3961" userDrawn="1">
          <p15:clr>
            <a:srgbClr val="A4A3A4"/>
          </p15:clr>
        </p15:guide>
        <p15:guide id="15" pos="3719" userDrawn="1">
          <p15:clr>
            <a:srgbClr val="A4A3A4"/>
          </p15:clr>
        </p15:guide>
        <p15:guide id="17" orient="horz" pos="2309" userDrawn="1">
          <p15:clr>
            <a:srgbClr val="A4A3A4"/>
          </p15:clr>
        </p15:guide>
        <p15:guide id="18" orient="horz" pos="691" userDrawn="1">
          <p15:clr>
            <a:srgbClr val="A4A3A4"/>
          </p15:clr>
        </p15:guide>
        <p15:guide id="19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clrMode="gray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0B16"/>
    <a:srgbClr val="E2001A"/>
    <a:srgbClr val="7B7B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3296810-A885-4BE3-A3E7-6D5BEEA58F35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357" autoAdjust="0"/>
    <p:restoredTop sz="91924" autoAdjust="0"/>
  </p:normalViewPr>
  <p:slideViewPr>
    <p:cSldViewPr showGuides="1">
      <p:cViewPr varScale="1">
        <p:scale>
          <a:sx n="150" d="100"/>
          <a:sy n="150" d="100"/>
        </p:scale>
        <p:origin x="176" y="808"/>
      </p:cViewPr>
      <p:guideLst>
        <p:guide orient="horz" pos="3923"/>
        <p:guide pos="272"/>
        <p:guide pos="7408"/>
        <p:guide pos="3961"/>
        <p:guide pos="3719"/>
        <p:guide orient="horz" pos="2309"/>
        <p:guide orient="horz" pos="691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11" d="100"/>
        <a:sy n="111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handoutMaster" Target="handoutMasters/handout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438C09-52C8-E244-A6D3-4B20B6F647FD}" type="datetimeFigureOut">
              <a:rPr lang="en-US" smtClean="0"/>
              <a:t>9/10/18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910208-73B9-084D-BAEA-2C1EDCC0F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4136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11.jpg>
</file>

<file path=ppt/media/image12.jpeg>
</file>

<file path=ppt/media/image13.tiff>
</file>

<file path=ppt/media/image14.tiff>
</file>

<file path=ppt/media/image15.jpg>
</file>

<file path=ppt/media/image16.jpg>
</file>

<file path=ppt/media/image17.tiff>
</file>

<file path=ppt/media/image18.jpeg>
</file>

<file path=ppt/media/image19.jpg>
</file>

<file path=ppt/media/image20.tiff>
</file>

<file path=ppt/media/image21.tiff>
</file>

<file path=ppt/media/image22.tiff>
</file>

<file path=ppt/media/image23.tiff>
</file>

<file path=ppt/media/image24.tiff>
</file>

<file path=ppt/media/image25.jpg>
</file>

<file path=ppt/media/image26.jpeg>
</file>

<file path=ppt/media/image3.jpeg>
</file>

<file path=ppt/media/image5.jpeg>
</file>

<file path=ppt/media/image6.jpe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C0BB2D-473E-4001-AEF2-40B6F6C8E08C}" type="datetimeFigureOut">
              <a:rPr lang="de-CH" smtClean="0"/>
              <a:t>10.09.18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E15CF0-5FCF-41C9-B381-1D3C8AC05A9A}" type="slidenum">
              <a:rPr lang="de-CH" smtClean="0"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222046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15CF0-5FCF-41C9-B381-1D3C8AC05A9A}" type="slidenum">
              <a:rPr lang="de-CH" smtClean="0"/>
              <a:t>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598916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15CF0-5FCF-41C9-B381-1D3C8AC05A9A}" type="slidenum">
              <a:rPr lang="de-CH" smtClean="0"/>
              <a:t>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63707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15CF0-5FCF-41C9-B381-1D3C8AC05A9A}" type="slidenum">
              <a:rPr lang="de-CH" smtClean="0"/>
              <a:t>9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6077625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15CF0-5FCF-41C9-B381-1D3C8AC05A9A}" type="slidenum">
              <a:rPr lang="de-CH" smtClean="0"/>
              <a:t>11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987940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15CF0-5FCF-41C9-B381-1D3C8AC05A9A}" type="slidenum">
              <a:rPr lang="de-CH" smtClean="0"/>
              <a:t>14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244403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15CF0-5FCF-41C9-B381-1D3C8AC05A9A}" type="slidenum">
              <a:rPr lang="de-CH" smtClean="0"/>
              <a:t>18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1044507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15CF0-5FCF-41C9-B381-1D3C8AC05A9A}" type="slidenum">
              <a:rPr lang="de-CH" smtClean="0"/>
              <a:t>19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366098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15CF0-5FCF-41C9-B381-1D3C8AC05A9A}" type="slidenum">
              <a:rPr lang="de-CH" smtClean="0"/>
              <a:t>30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9622698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E15CF0-5FCF-41C9-B381-1D3C8AC05A9A}" type="slidenum">
              <a:rPr lang="de-CH" smtClean="0"/>
              <a:t>31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801221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Relationship Id="rId3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 descr="CopertinaAR20113stesa.pdf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018" b="4165"/>
          <a:stretch/>
        </p:blipFill>
        <p:spPr>
          <a:xfrm>
            <a:off x="0" y="1236663"/>
            <a:ext cx="12192000" cy="219233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0" y="3429000"/>
            <a:ext cx="11328400" cy="1079500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100000"/>
              </a:lnSpc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0" y="4508500"/>
            <a:ext cx="11328400" cy="2160588"/>
          </a:xfrm>
        </p:spPr>
        <p:txBody>
          <a:bodyPr lIns="0" tIns="180000" rIns="0" bIns="0" anchor="t" anchorCtr="0">
            <a:normAutofit/>
          </a:bodyPr>
          <a:lstStyle>
            <a:lvl1pPr marL="0" indent="0" algn="l">
              <a:spcBef>
                <a:spcPts val="0"/>
              </a:spcBef>
              <a:spcAft>
                <a:spcPts val="300"/>
              </a:spcAft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  <p:cxnSp>
        <p:nvCxnSpPr>
          <p:cNvPr id="22" name="Gerade Verbindung 10"/>
          <p:cNvCxnSpPr/>
          <p:nvPr userDrawn="1"/>
        </p:nvCxnSpPr>
        <p:spPr>
          <a:xfrm>
            <a:off x="0" y="3429000"/>
            <a:ext cx="12192000" cy="0"/>
          </a:xfrm>
          <a:prstGeom prst="line">
            <a:avLst/>
          </a:prstGeom>
          <a:ln w="288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7" descr="CSCS_RGB.eps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6153" y="319926"/>
            <a:ext cx="2521228" cy="70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9" descr="eth_logo_kurz_pos.eps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5222" y="462174"/>
            <a:ext cx="948151" cy="154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55720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63" b="20363"/>
          <a:stretch/>
        </p:blipFill>
        <p:spPr bwMode="auto">
          <a:xfrm>
            <a:off x="0" y="1236663"/>
            <a:ext cx="12192000" cy="219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0" y="3429000"/>
            <a:ext cx="11328400" cy="1079500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100000"/>
              </a:lnSpc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0" y="4508500"/>
            <a:ext cx="11328400" cy="2160588"/>
          </a:xfrm>
        </p:spPr>
        <p:txBody>
          <a:bodyPr lIns="0" tIns="180000" rIns="0" bIns="0" anchor="t" anchorCtr="0">
            <a:normAutofit/>
          </a:bodyPr>
          <a:lstStyle>
            <a:lvl1pPr marL="0" indent="0" algn="l">
              <a:spcBef>
                <a:spcPts val="0"/>
              </a:spcBef>
              <a:spcAft>
                <a:spcPts val="300"/>
              </a:spcAft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  <p:cxnSp>
        <p:nvCxnSpPr>
          <p:cNvPr id="22" name="Gerade Verbindung 10"/>
          <p:cNvCxnSpPr/>
          <p:nvPr userDrawn="1"/>
        </p:nvCxnSpPr>
        <p:spPr>
          <a:xfrm>
            <a:off x="0" y="3429000"/>
            <a:ext cx="12192000" cy="0"/>
          </a:xfrm>
          <a:prstGeom prst="line">
            <a:avLst/>
          </a:prstGeom>
          <a:ln w="288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CSCS_RGB.eps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6153" y="319926"/>
            <a:ext cx="2521228" cy="70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9" descr="eth_logo_kurz_pos.eps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5222" y="462174"/>
            <a:ext cx="948151" cy="154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5297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11.jp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44" b="17065"/>
          <a:stretch/>
        </p:blipFill>
        <p:spPr>
          <a:xfrm>
            <a:off x="0" y="1236663"/>
            <a:ext cx="12192000" cy="219233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0" y="3429000"/>
            <a:ext cx="11328400" cy="1079500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100000"/>
              </a:lnSpc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0" y="4508500"/>
            <a:ext cx="11328400" cy="2160588"/>
          </a:xfrm>
        </p:spPr>
        <p:txBody>
          <a:bodyPr lIns="0" tIns="180000" rIns="0" bIns="0" anchor="t" anchorCtr="0">
            <a:normAutofit/>
          </a:bodyPr>
          <a:lstStyle>
            <a:lvl1pPr marL="0" indent="0" algn="l">
              <a:spcBef>
                <a:spcPts val="0"/>
              </a:spcBef>
              <a:spcAft>
                <a:spcPts val="300"/>
              </a:spcAft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  <p:cxnSp>
        <p:nvCxnSpPr>
          <p:cNvPr id="22" name="Gerade Verbindung 10"/>
          <p:cNvCxnSpPr/>
          <p:nvPr userDrawn="1"/>
        </p:nvCxnSpPr>
        <p:spPr>
          <a:xfrm>
            <a:off x="0" y="3429000"/>
            <a:ext cx="12192000" cy="0"/>
          </a:xfrm>
          <a:prstGeom prst="line">
            <a:avLst/>
          </a:prstGeom>
          <a:ln w="288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7" descr="CSCS_RGB.eps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6153" y="319926"/>
            <a:ext cx="2521228" cy="70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9" descr="eth_logo_kurz_pos.eps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5222" y="462174"/>
            <a:ext cx="948151" cy="154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5297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0" y="2349500"/>
            <a:ext cx="11328400" cy="1079500"/>
          </a:xfrm>
        </p:spPr>
        <p:txBody>
          <a:bodyPr lIns="0" tIns="0" rIns="0" bIns="72000" anchor="b" anchorCtr="0">
            <a:noAutofit/>
          </a:bodyPr>
          <a:lstStyle>
            <a:lvl1pPr algn="l">
              <a:lnSpc>
                <a:spcPct val="100000"/>
              </a:lnSpc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cxnSp>
        <p:nvCxnSpPr>
          <p:cNvPr id="22" name="Gerade Verbindung 10"/>
          <p:cNvCxnSpPr/>
          <p:nvPr userDrawn="1"/>
        </p:nvCxnSpPr>
        <p:spPr>
          <a:xfrm>
            <a:off x="0" y="3429000"/>
            <a:ext cx="12192000" cy="0"/>
          </a:xfrm>
          <a:prstGeom prst="line">
            <a:avLst/>
          </a:prstGeom>
          <a:ln w="288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7" descr="CSCS_RGB.eps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6153" y="319926"/>
            <a:ext cx="2521228" cy="70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9" descr="eth_logo_kurz_pos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5222" y="462174"/>
            <a:ext cx="948151" cy="154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680966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46039"/>
            <a:ext cx="11328400" cy="862012"/>
          </a:xfrm>
        </p:spPr>
        <p:txBody>
          <a:bodyPr wrap="none" tIns="0" anchor="b" anchorCtr="0">
            <a:noAutofit/>
          </a:bodyPr>
          <a:lstStyle>
            <a:lvl1pPr>
              <a:defRPr sz="2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0" y="1087439"/>
            <a:ext cx="11328400" cy="5140325"/>
          </a:xfrm>
        </p:spPr>
        <p:txBody>
          <a:bodyPr tIns="57600"/>
          <a:lstStyle>
            <a:lvl2pPr>
              <a:spcBef>
                <a:spcPts val="0"/>
              </a:spcBef>
              <a:defRPr/>
            </a:lvl2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967541" y="6456392"/>
            <a:ext cx="4116579" cy="144016"/>
          </a:xfrm>
          <a:prstGeom prst="rect">
            <a:avLst/>
          </a:prstGeom>
        </p:spPr>
        <p:txBody>
          <a:bodyPr vert="horz" lIns="0" tIns="0" rIns="72000" bIns="0" rtlCol="0" anchor="ctr"/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noProof="0" smtClean="0"/>
              <a:t>Building Software on Piz Daint</a:t>
            </a:r>
            <a:endParaRPr lang="en-US" noProof="0" dirty="0"/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096000" y="6456393"/>
            <a:ext cx="384043" cy="144016"/>
          </a:xfrm>
          <a:prstGeom prst="rect">
            <a:avLst/>
          </a:prstGeom>
        </p:spPr>
        <p:txBody>
          <a:bodyPr vert="horz" lIns="72000" tIns="0" rIns="0" bIns="0" rtlCol="0" anchor="ctr"/>
          <a:lstStyle>
            <a:lvl1pPr algn="l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9C859BB-BF0B-4BDC-BBD4-42B4A100F88B}" type="slidenum">
              <a:rPr lang="de-CH" smtClean="0"/>
              <a:pPr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667921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31800" y="1087438"/>
            <a:ext cx="5471584" cy="5140325"/>
          </a:xfrm>
        </p:spPr>
        <p:txBody>
          <a:bodyPr tIns="72000">
            <a:normAutofit/>
          </a:bodyPr>
          <a:lstStyle>
            <a:lvl1pPr>
              <a:defRPr sz="2000"/>
            </a:lvl1pPr>
            <a:lvl2pPr>
              <a:spcBef>
                <a:spcPts val="0"/>
              </a:spcBef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288617" y="1087438"/>
            <a:ext cx="5471583" cy="5140325"/>
          </a:xfrm>
        </p:spPr>
        <p:txBody>
          <a:bodyPr tIns="72000">
            <a:normAutofit/>
          </a:bodyPr>
          <a:lstStyle>
            <a:lvl1pPr>
              <a:defRPr sz="2000"/>
            </a:lvl1pPr>
            <a:lvl2pPr>
              <a:spcBef>
                <a:spcPts val="0"/>
              </a:spcBef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967541" y="6456392"/>
            <a:ext cx="4116579" cy="144016"/>
          </a:xfrm>
          <a:prstGeom prst="rect">
            <a:avLst/>
          </a:prstGeom>
        </p:spPr>
        <p:txBody>
          <a:bodyPr vert="horz" lIns="0" tIns="0" rIns="72000" bIns="0" rtlCol="0" anchor="ctr"/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096000" y="6456393"/>
            <a:ext cx="384043" cy="144016"/>
          </a:xfrm>
          <a:prstGeom prst="rect">
            <a:avLst/>
          </a:prstGeom>
        </p:spPr>
        <p:txBody>
          <a:bodyPr vert="horz" lIns="72000" tIns="0" rIns="0" bIns="0" rtlCol="0" anchor="ctr"/>
          <a:lstStyle>
            <a:lvl1pPr algn="l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9C859BB-BF0B-4BDC-BBD4-42B4A100F88B}" type="slidenum">
              <a:rPr lang="de-CH" smtClean="0"/>
              <a:pPr/>
              <a:t>‹#›</a:t>
            </a:fld>
            <a:endParaRPr lang="de-CH" dirty="0"/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431800" y="46039"/>
            <a:ext cx="11328400" cy="862012"/>
          </a:xfrm>
        </p:spPr>
        <p:txBody>
          <a:bodyPr wrap="none" tIns="0" anchor="b" anchorCtr="0">
            <a:no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574691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smtClean="0"/>
              <a:t>Building Software on Piz Daint</a:t>
            </a:r>
            <a:endParaRPr lang="en-US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t>‹#›</a:t>
            </a:fld>
            <a:endParaRPr lang="de-CH"/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431800" y="46039"/>
            <a:ext cx="11328400" cy="862012"/>
          </a:xfrm>
        </p:spPr>
        <p:txBody>
          <a:bodyPr wrap="none" tIns="0" anchor="b" anchorCtr="0">
            <a:no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743110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smtClean="0"/>
              <a:t>Building Software on Piz Daint</a:t>
            </a:r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11139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1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6156" b="7446"/>
          <a:stretch/>
        </p:blipFill>
        <p:spPr>
          <a:xfrm>
            <a:off x="0" y="1231900"/>
            <a:ext cx="12192000" cy="21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431800" y="3429000"/>
            <a:ext cx="11328400" cy="1079500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100000"/>
              </a:lnSpc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noProof="0" dirty="0" smtClean="0"/>
              <a:t>Thank you for your attention.</a:t>
            </a:r>
            <a:endParaRPr lang="en-US" noProof="0" dirty="0"/>
          </a:p>
        </p:txBody>
      </p:sp>
      <p:cxnSp>
        <p:nvCxnSpPr>
          <p:cNvPr id="22" name="Gerade Verbindung 10"/>
          <p:cNvCxnSpPr/>
          <p:nvPr userDrawn="1"/>
        </p:nvCxnSpPr>
        <p:spPr>
          <a:xfrm>
            <a:off x="0" y="3429000"/>
            <a:ext cx="12192000" cy="0"/>
          </a:xfrm>
          <a:prstGeom prst="line">
            <a:avLst/>
          </a:prstGeom>
          <a:ln w="288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7" descr="CSCS_RGB.eps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6153" y="319926"/>
            <a:ext cx="2521228" cy="70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9" descr="eth_logo_kurz_pos.eps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5222" y="462174"/>
            <a:ext cx="948151" cy="154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405939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emf"/><Relationship Id="rId12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31800" y="46039"/>
            <a:ext cx="11328400" cy="862012"/>
          </a:xfrm>
          <a:prstGeom prst="rect">
            <a:avLst/>
          </a:prstGeom>
        </p:spPr>
        <p:txBody>
          <a:bodyPr vert="horz" lIns="0" tIns="45720" rIns="0" bIns="72000" rtlCol="0" anchor="b" anchorCtr="0">
            <a:normAutofit/>
          </a:bodyPr>
          <a:lstStyle/>
          <a:p>
            <a:r>
              <a:rPr lang="en-US" noProof="0" dirty="0" err="1" smtClean="0"/>
              <a:t>Titelmasterformat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durch</a:t>
            </a:r>
            <a:r>
              <a:rPr lang="en-US" noProof="0" dirty="0" smtClean="0"/>
              <a:t> </a:t>
            </a:r>
            <a:r>
              <a:rPr lang="en-US" noProof="0" dirty="0" err="1" smtClean="0"/>
              <a:t>Klicken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1800" y="1087439"/>
            <a:ext cx="11328400" cy="500585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noProof="0" dirty="0" err="1" smtClean="0"/>
              <a:t>Textmasterformat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  <a:p>
            <a:pPr lvl="1"/>
            <a:r>
              <a:rPr lang="en-US" noProof="0" dirty="0" err="1" smtClean="0"/>
              <a:t>Zweite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Dritte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Vierte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Fünfte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967541" y="6456392"/>
            <a:ext cx="4116579" cy="144016"/>
          </a:xfrm>
          <a:prstGeom prst="rect">
            <a:avLst/>
          </a:prstGeom>
        </p:spPr>
        <p:txBody>
          <a:bodyPr vert="horz" lIns="0" tIns="0" rIns="72000" bIns="0" rtlCol="0" anchor="ctr"/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noProof="0" smtClean="0"/>
              <a:t>Building Software on Piz Daint</a:t>
            </a:r>
            <a:endParaRPr lang="en-US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096000" y="6456393"/>
            <a:ext cx="384043" cy="144016"/>
          </a:xfrm>
          <a:prstGeom prst="rect">
            <a:avLst/>
          </a:prstGeom>
        </p:spPr>
        <p:txBody>
          <a:bodyPr vert="horz" lIns="72000" tIns="0" rIns="0" bIns="0" rtlCol="0" anchor="ctr"/>
          <a:lstStyle>
            <a:lvl1pPr algn="l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9C859BB-BF0B-4BDC-BBD4-42B4A100F88B}" type="slidenum">
              <a:rPr lang="de-CH" smtClean="0"/>
              <a:pPr/>
              <a:t>‹#›</a:t>
            </a:fld>
            <a:endParaRPr lang="de-CH" dirty="0"/>
          </a:p>
        </p:txBody>
      </p:sp>
      <p:cxnSp>
        <p:nvCxnSpPr>
          <p:cNvPr id="8" name="Gerade Verbindung 7"/>
          <p:cNvCxnSpPr/>
          <p:nvPr/>
        </p:nvCxnSpPr>
        <p:spPr>
          <a:xfrm>
            <a:off x="6096000" y="6456392"/>
            <a:ext cx="0" cy="14401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14" descr="eth_logo_kurz_pos.eps"/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48213" y="6458507"/>
            <a:ext cx="815851" cy="13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6" descr="CSCS_2_RGB.eps"/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2483" y="6302962"/>
            <a:ext cx="1081257" cy="439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600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71" r:id="rId2"/>
    <p:sldLayoutId id="2147483672" r:id="rId3"/>
    <p:sldLayoutId id="2147483662" r:id="rId4"/>
    <p:sldLayoutId id="2147483670" r:id="rId5"/>
    <p:sldLayoutId id="2147483652" r:id="rId6"/>
    <p:sldLayoutId id="2147483654" r:id="rId7"/>
    <p:sldLayoutId id="2147483655" r:id="rId8"/>
    <p:sldLayoutId id="2147483664" r:id="rId9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spcBef>
          <a:spcPct val="0"/>
        </a:spcBef>
        <a:buNone/>
        <a:defRPr sz="2600" b="1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spcAft>
          <a:spcPts val="600"/>
        </a:spcAft>
        <a:buClr>
          <a:srgbClr val="A60B16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ts val="0"/>
        </a:spcBef>
        <a:buClr>
          <a:srgbClr val="A60B16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A60B16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A60B16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A60B16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nvidia.com/cuda/cuda-toolkit-release-notes" TargetMode="External"/><Relationship Id="rId4" Type="http://schemas.openxmlformats.org/officeDocument/2006/relationships/hyperlink" Target="https://developer.nvidia.com/pascal" TargetMode="External"/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devblogs.nvidia.com/parallelforall/cuda-8-features-revealed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nvidia.com/" TargetMode="External"/><Relationship Id="rId4" Type="http://schemas.openxmlformats.org/officeDocument/2006/relationships/hyperlink" Target="https://developer.nvidia.com/cuda-toolkit" TargetMode="External"/><Relationship Id="rId5" Type="http://schemas.openxmlformats.org/officeDocument/2006/relationships/image" Target="../media/image13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user.cscs.ch/scientific_computing/code_compilation" TargetMode="External"/><Relationship Id="rId4" Type="http://schemas.openxmlformats.org/officeDocument/2006/relationships/image" Target="../media/image17.tif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easybuild.readthedocs.io/en/latest/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easybuild.readthedocs.io/en/latest/Writing_easyconfig_files.html" TargetMode="External"/><Relationship Id="rId3" Type="http://schemas.openxmlformats.org/officeDocument/2006/relationships/image" Target="../media/image20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tiff"/><Relationship Id="rId3" Type="http://schemas.openxmlformats.org/officeDocument/2006/relationships/image" Target="../media/image22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easybuild.readthedocs.io/en/latest/Writing_easyconfig_files.html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user.cscs.ch/" TargetMode="External"/><Relationship Id="rId4" Type="http://schemas.openxmlformats.org/officeDocument/2006/relationships/hyperlink" Target="https://user.cscs.ch/scientific_computing/code_compilation" TargetMode="External"/><Relationship Id="rId5" Type="http://schemas.openxmlformats.org/officeDocument/2006/relationships/image" Target="../media/image25.jp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user.cscs.ch/" TargetMode="External"/><Relationship Id="rId4" Type="http://schemas.openxmlformats.org/officeDocument/2006/relationships/hyperlink" Target="https://pubs.cray.com/" TargetMode="External"/><Relationship Id="rId5" Type="http://schemas.openxmlformats.org/officeDocument/2006/relationships/hyperlink" Target="http://docs.nvidia.com/" TargetMode="External"/><Relationship Id="rId6" Type="http://schemas.openxmlformats.org/officeDocument/2006/relationships/hyperlink" Target="mailto:help@cscsc.h" TargetMode="External"/><Relationship Id="rId7" Type="http://schemas.openxmlformats.org/officeDocument/2006/relationships/image" Target="../media/image26.jpe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pubs.cray.com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docs.cray.com/" TargetMode="External"/><Relationship Id="rId3" Type="http://schemas.openxmlformats.org/officeDocument/2006/relationships/image" Target="../media/image10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nvidia.com/cuda-zone" TargetMode="External"/><Relationship Id="rId4" Type="http://schemas.openxmlformats.org/officeDocument/2006/relationships/image" Target="../media/image11.jpg"/><Relationship Id="rId5" Type="http://schemas.openxmlformats.org/officeDocument/2006/relationships/image" Target="../media/image12.jpe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Building Software on Piz </a:t>
            </a:r>
            <a:r>
              <a:rPr lang="en-US" dirty="0" err="1" smtClean="0"/>
              <a:t>Daint</a:t>
            </a:r>
            <a:r>
              <a:rPr lang="en-US" dirty="0" smtClean="0"/>
              <a:t>	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User Lab Day 2018</a:t>
            </a:r>
          </a:p>
          <a:p>
            <a:r>
              <a:rPr lang="en-US" dirty="0" smtClean="0"/>
              <a:t>Luca </a:t>
            </a:r>
            <a:r>
              <a:rPr lang="en-US" dirty="0" err="1" smtClean="0"/>
              <a:t>Marsella</a:t>
            </a:r>
            <a:r>
              <a:rPr lang="en-US" dirty="0" smtClean="0"/>
              <a:t>, </a:t>
            </a:r>
            <a:r>
              <a:rPr lang="en-US" dirty="0"/>
              <a:t>CSCS</a:t>
            </a:r>
          </a:p>
          <a:p>
            <a:r>
              <a:rPr lang="en-US" dirty="0" smtClean="0"/>
              <a:t>September 11</a:t>
            </a:r>
            <a:r>
              <a:rPr lang="en-US" baseline="30000" dirty="0" smtClean="0"/>
              <a:t>th</a:t>
            </a:r>
            <a:r>
              <a:rPr lang="en-US" dirty="0" smtClean="0"/>
              <a:t>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292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10</a:t>
            </a:fld>
            <a:endParaRPr lang="de-CH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Highlights in CUDA Toolkit v8.0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General CUDA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ou need to </a:t>
            </a:r>
            <a:r>
              <a:rPr lang="en-US" dirty="0"/>
              <a:t>t</a:t>
            </a:r>
            <a:r>
              <a:rPr lang="en-US" dirty="0" smtClean="0"/>
              <a:t>arget the Tesla P100 architecture </a:t>
            </a:r>
            <a:r>
              <a:rPr lang="en-US" b="1" dirty="0" smtClean="0"/>
              <a:t>sm_60</a:t>
            </a:r>
            <a:r>
              <a:rPr lang="en-US" dirty="0" smtClean="0"/>
              <a:t> with NVCC </a:t>
            </a:r>
            <a:r>
              <a:rPr lang="en-US" dirty="0" err="1" smtClean="0"/>
              <a:t>gpu</a:t>
            </a:r>
            <a:r>
              <a:rPr lang="en-US" dirty="0" smtClean="0"/>
              <a:t> architecture flags:</a:t>
            </a:r>
          </a:p>
          <a:p>
            <a:pPr lvl="2"/>
            <a:r>
              <a:rPr lang="en-US" dirty="0" smtClean="0"/>
              <a:t>The module </a:t>
            </a:r>
            <a:r>
              <a:rPr lang="en-US" b="1" dirty="0"/>
              <a:t>craype-accel-nvidia60 </a:t>
            </a:r>
            <a:r>
              <a:rPr lang="en-US" dirty="0" smtClean="0"/>
              <a:t>sets the environment to target builds on the Pascal GPU</a:t>
            </a:r>
          </a:p>
          <a:p>
            <a:pPr lvl="1"/>
            <a:r>
              <a:rPr lang="en-US" dirty="0" smtClean="0"/>
              <a:t>adds </a:t>
            </a:r>
            <a:r>
              <a:rPr lang="en-US" dirty="0"/>
              <a:t>support for </a:t>
            </a:r>
            <a:r>
              <a:rPr lang="en-US" dirty="0" err="1"/>
              <a:t>GPUDirect</a:t>
            </a:r>
            <a:r>
              <a:rPr lang="en-US" dirty="0"/>
              <a:t> </a:t>
            </a:r>
            <a:r>
              <a:rPr lang="en-US" dirty="0" err="1"/>
              <a:t>Async</a:t>
            </a:r>
            <a:r>
              <a:rPr lang="en-US" dirty="0"/>
              <a:t>, </a:t>
            </a:r>
            <a:r>
              <a:rPr lang="en-US" dirty="0" smtClean="0"/>
              <a:t>improving </a:t>
            </a:r>
            <a:r>
              <a:rPr lang="en-US" dirty="0"/>
              <a:t>application </a:t>
            </a:r>
            <a:r>
              <a:rPr lang="en-US" dirty="0" smtClean="0"/>
              <a:t>throughput </a:t>
            </a:r>
            <a:endParaRPr lang="en-US" sz="2200" dirty="0" smtClean="0"/>
          </a:p>
          <a:p>
            <a:r>
              <a:rPr lang="en-US" sz="2200" dirty="0" smtClean="0"/>
              <a:t>CUDA Tools</a:t>
            </a:r>
            <a:endParaRPr lang="en-US" sz="1800" dirty="0" smtClean="0"/>
          </a:p>
          <a:p>
            <a:pPr lvl="1"/>
            <a:r>
              <a:rPr lang="en-US" dirty="0" smtClean="0"/>
              <a:t>CUDA compilers: Intel </a:t>
            </a:r>
            <a:r>
              <a:rPr lang="en-US" dirty="0"/>
              <a:t>C++ Compilers 16.0 and 15.0.4 are </a:t>
            </a:r>
            <a:r>
              <a:rPr lang="en-US" dirty="0" smtClean="0"/>
              <a:t>now supported</a:t>
            </a:r>
            <a:endParaRPr lang="en-US" dirty="0" smtClean="0"/>
          </a:p>
          <a:p>
            <a:pPr lvl="1"/>
            <a:r>
              <a:rPr lang="en-US" dirty="0" smtClean="0"/>
              <a:t>CUDA profiler provides also CPU </a:t>
            </a:r>
            <a:r>
              <a:rPr lang="en-US" dirty="0"/>
              <a:t>profiling to identify hot-spot regions in the </a:t>
            </a:r>
            <a:r>
              <a:rPr lang="en-US" dirty="0" smtClean="0"/>
              <a:t>code</a:t>
            </a:r>
          </a:p>
          <a:p>
            <a:r>
              <a:rPr lang="en-US" dirty="0" smtClean="0"/>
              <a:t>CUDA Libraries</a:t>
            </a:r>
          </a:p>
          <a:p>
            <a:pPr lvl="1"/>
            <a:r>
              <a:rPr lang="en-US" dirty="0" smtClean="0"/>
              <a:t>built-in </a:t>
            </a:r>
            <a:r>
              <a:rPr lang="en-US" dirty="0"/>
              <a:t>for fp64 </a:t>
            </a:r>
            <a:r>
              <a:rPr lang="en-US" dirty="0" err="1"/>
              <a:t>atomicAdd</a:t>
            </a:r>
            <a:r>
              <a:rPr lang="en-US" dirty="0" smtClean="0"/>
              <a:t>() that cannot </a:t>
            </a:r>
            <a:r>
              <a:rPr lang="en-US" dirty="0"/>
              <a:t>be overridden with a custom </a:t>
            </a:r>
            <a:r>
              <a:rPr lang="en-US" dirty="0" smtClean="0"/>
              <a:t>user function</a:t>
            </a:r>
          </a:p>
          <a:p>
            <a:pPr lvl="1"/>
            <a:r>
              <a:rPr lang="en-US" dirty="0" err="1"/>
              <a:t>nvGRAPH</a:t>
            </a:r>
            <a:r>
              <a:rPr lang="en-US" dirty="0"/>
              <a:t>, a </a:t>
            </a:r>
            <a:r>
              <a:rPr lang="en-US" dirty="0" smtClean="0"/>
              <a:t>library </a:t>
            </a:r>
            <a:r>
              <a:rPr lang="en-US" dirty="0"/>
              <a:t>that is a collection of routines to process graph problems on </a:t>
            </a:r>
            <a:r>
              <a:rPr lang="en-US" dirty="0" smtClean="0"/>
              <a:t>GPUs</a:t>
            </a:r>
            <a:endParaRPr lang="en-US" sz="1800" dirty="0" smtClean="0"/>
          </a:p>
          <a:p>
            <a:r>
              <a:rPr lang="en-US" dirty="0" smtClean="0"/>
              <a:t>Features and release notes of CUDA Toolkit v8.0 and Pascal GPU Architecture</a:t>
            </a:r>
          </a:p>
          <a:p>
            <a:pPr lvl="1"/>
            <a:r>
              <a:rPr lang="en-US" sz="1800" dirty="0">
                <a:hlinkClick r:id="rId2"/>
              </a:rPr>
              <a:t>https://</a:t>
            </a:r>
            <a:r>
              <a:rPr lang="en-US" sz="1800" dirty="0" smtClean="0">
                <a:hlinkClick r:id="rId2"/>
              </a:rPr>
              <a:t>devblogs.nvidia.com/parallelforall/cuda-8-features-revealed</a:t>
            </a:r>
            <a:endParaRPr lang="en-US" sz="1800" dirty="0"/>
          </a:p>
          <a:p>
            <a:pPr lvl="1"/>
            <a:r>
              <a:rPr lang="en-US" sz="1800" dirty="0">
                <a:hlinkClick r:id="rId3"/>
              </a:rPr>
              <a:t>http://</a:t>
            </a:r>
            <a:r>
              <a:rPr lang="en-US" sz="1800" dirty="0" smtClean="0">
                <a:hlinkClick r:id="rId3"/>
              </a:rPr>
              <a:t>docs.nvidia.com/cuda/cuda-toolkit-release-notes</a:t>
            </a:r>
            <a:endParaRPr lang="en-US" sz="1800" dirty="0" smtClean="0"/>
          </a:p>
          <a:p>
            <a:pPr lvl="1"/>
            <a:r>
              <a:rPr lang="en-US" sz="1800" dirty="0" smtClean="0">
                <a:hlinkClick r:id="rId4"/>
              </a:rPr>
              <a:t>https</a:t>
            </a:r>
            <a:r>
              <a:rPr lang="en-US" sz="1800" dirty="0">
                <a:hlinkClick r:id="rId4"/>
              </a:rPr>
              <a:t>://</a:t>
            </a:r>
            <a:r>
              <a:rPr lang="en-US" sz="1800" dirty="0" smtClean="0">
                <a:hlinkClick r:id="rId4"/>
              </a:rPr>
              <a:t>developer.nvidia.com/pascal</a:t>
            </a:r>
            <a:endParaRPr lang="en-US" sz="1800" dirty="0" smtClean="0"/>
          </a:p>
          <a:p>
            <a:pPr marL="457200" lvl="1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9520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431800" y="1087439"/>
            <a:ext cx="4008016" cy="5077866"/>
          </a:xfrm>
        </p:spPr>
        <p:txBody>
          <a:bodyPr>
            <a:normAutofit/>
          </a:bodyPr>
          <a:lstStyle/>
          <a:p>
            <a:r>
              <a:rPr lang="en-US" dirty="0" smtClean="0"/>
              <a:t>NVIDIA Documentation Portal</a:t>
            </a:r>
          </a:p>
          <a:p>
            <a:pPr lvl="1"/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docs.nvidia.com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sz="1400" dirty="0" smtClean="0"/>
          </a:p>
          <a:p>
            <a:r>
              <a:rPr lang="en-US" dirty="0" smtClean="0"/>
              <a:t>CUDA Toolkit for Developers</a:t>
            </a:r>
          </a:p>
          <a:p>
            <a:pPr lvl="1"/>
            <a:r>
              <a:rPr lang="en-US" sz="1400" dirty="0">
                <a:hlinkClick r:id="rId4"/>
              </a:rPr>
              <a:t>https://</a:t>
            </a:r>
            <a:r>
              <a:rPr lang="en-US" sz="1400" dirty="0" smtClean="0">
                <a:hlinkClick r:id="rId4"/>
              </a:rPr>
              <a:t>developer.nvidia.com/cuda-toolkit</a:t>
            </a:r>
            <a:endParaRPr lang="en-US" sz="1400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System located documentation</a:t>
            </a:r>
          </a:p>
          <a:p>
            <a:pPr lvl="1"/>
            <a:r>
              <a:rPr lang="en-US" b="1" dirty="0" smtClean="0"/>
              <a:t>module help </a:t>
            </a:r>
            <a:r>
              <a:rPr lang="en-US" b="1" dirty="0" err="1" smtClean="0"/>
              <a:t>cudatoolkit</a:t>
            </a:r>
            <a:endParaRPr lang="en-US" b="1" dirty="0" smtClean="0"/>
          </a:p>
          <a:p>
            <a:pPr lvl="1"/>
            <a:endParaRPr lang="en-US" b="1" dirty="0"/>
          </a:p>
          <a:p>
            <a:pPr lvl="1"/>
            <a:r>
              <a:rPr lang="en-US" dirty="0" smtClean="0"/>
              <a:t>NVIDIA compiler</a:t>
            </a:r>
          </a:p>
          <a:p>
            <a:pPr lvl="2"/>
            <a:r>
              <a:rPr lang="en-US" b="1" dirty="0" err="1" smtClean="0"/>
              <a:t>nvcc</a:t>
            </a:r>
            <a:r>
              <a:rPr lang="en-US" b="1" dirty="0" smtClean="0"/>
              <a:t> --help</a:t>
            </a:r>
          </a:p>
          <a:p>
            <a:pPr marL="914400" lvl="2" indent="0">
              <a:buNone/>
            </a:pPr>
            <a:endParaRPr lang="en-US" b="1" dirty="0" smtClean="0"/>
          </a:p>
          <a:p>
            <a:pPr lvl="1"/>
            <a:r>
              <a:rPr lang="en-US" dirty="0" smtClean="0"/>
              <a:t>CUDA debugger</a:t>
            </a:r>
          </a:p>
          <a:p>
            <a:pPr lvl="2"/>
            <a:r>
              <a:rPr lang="en-US" b="1" dirty="0" err="1" smtClean="0"/>
              <a:t>cuda-gdb</a:t>
            </a:r>
            <a:r>
              <a:rPr lang="en-US" b="1" dirty="0" smtClean="0"/>
              <a:t> --help</a:t>
            </a:r>
          </a:p>
          <a:p>
            <a:pPr lvl="2"/>
            <a:endParaRPr lang="en-US" b="1" dirty="0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11</a:t>
            </a:fld>
            <a:endParaRPr lang="de-CH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Documentation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863" y="764704"/>
            <a:ext cx="7245917" cy="5198916"/>
          </a:xfrm>
        </p:spPr>
      </p:pic>
    </p:spTree>
    <p:extLst>
      <p:ext uri="{BB962C8B-B14F-4D97-AF65-F5344CB8AC3E}">
        <p14:creationId xmlns:p14="http://schemas.microsoft.com/office/powerpoint/2010/main" val="3201551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Cray Programming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751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13</a:t>
            </a:fld>
            <a:endParaRPr lang="de-CH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Cray Programming Environment on the hybrid Piz </a:t>
            </a:r>
            <a:r>
              <a:rPr lang="en-US" dirty="0" err="1" smtClean="0"/>
              <a:t>Daint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Released on a monthly basis, it uses the modules framework for library path management</a:t>
            </a:r>
          </a:p>
          <a:p>
            <a:pPr lvl="1"/>
            <a:r>
              <a:rPr lang="en-US" sz="1800" dirty="0" smtClean="0"/>
              <a:t>The environment contains a set of libraries for each supported compiler (default: </a:t>
            </a:r>
            <a:r>
              <a:rPr lang="en-US" sz="1800" b="1" dirty="0" err="1" smtClean="0"/>
              <a:t>PrgEnv-cray</a:t>
            </a:r>
            <a:r>
              <a:rPr lang="en-US" sz="1800" dirty="0" smtClean="0"/>
              <a:t>):</a:t>
            </a:r>
            <a:endParaRPr lang="en-US" sz="1600" dirty="0"/>
          </a:p>
          <a:p>
            <a:pPr lvl="1"/>
            <a:endParaRPr lang="en-US" sz="1600" dirty="0" smtClean="0"/>
          </a:p>
          <a:p>
            <a:pPr lvl="1"/>
            <a:endParaRPr lang="en-US" sz="1600" dirty="0"/>
          </a:p>
          <a:p>
            <a:pPr lvl="1"/>
            <a:endParaRPr lang="en-US" sz="1600" dirty="0" smtClean="0"/>
          </a:p>
          <a:p>
            <a:pPr lvl="1"/>
            <a:endParaRPr lang="en-US" sz="1600" dirty="0"/>
          </a:p>
          <a:p>
            <a:pPr lvl="1"/>
            <a:endParaRPr lang="en-US" sz="1600" dirty="0" smtClean="0"/>
          </a:p>
          <a:p>
            <a:pPr lvl="1"/>
            <a:endParaRPr lang="en-US" sz="1600" dirty="0"/>
          </a:p>
          <a:p>
            <a:pPr lvl="1"/>
            <a:endParaRPr lang="en-US" sz="1600" dirty="0" smtClean="0"/>
          </a:p>
          <a:p>
            <a:pPr lvl="1"/>
            <a:endParaRPr lang="en-US" sz="1600" dirty="0"/>
          </a:p>
          <a:p>
            <a:pPr lvl="1"/>
            <a:endParaRPr lang="en-US" sz="1600" dirty="0" smtClean="0"/>
          </a:p>
          <a:p>
            <a:pPr lvl="1"/>
            <a:endParaRPr lang="en-US" sz="1600" dirty="0"/>
          </a:p>
          <a:p>
            <a:pPr lvl="1"/>
            <a:endParaRPr lang="en-US" sz="1600" dirty="0" smtClean="0"/>
          </a:p>
          <a:p>
            <a:pPr marL="457200" lvl="1" indent="0">
              <a:buNone/>
            </a:pPr>
            <a:endParaRPr lang="en-US" sz="1600" dirty="0" smtClean="0"/>
          </a:p>
          <a:p>
            <a:pPr lvl="1"/>
            <a:r>
              <a:rPr lang="en-US" sz="1600" dirty="0" smtClean="0"/>
              <a:t>The default target architecture is the Cray XC50 with Intel Haswell processors: </a:t>
            </a:r>
            <a:r>
              <a:rPr lang="en-US" sz="1600" b="1" dirty="0" err="1" smtClean="0"/>
              <a:t>craype-haswell</a:t>
            </a:r>
            <a:endParaRPr lang="en-US" sz="1600" b="1" dirty="0"/>
          </a:p>
          <a:p>
            <a:pPr lvl="1"/>
            <a:r>
              <a:rPr lang="en-US" sz="1600" dirty="0" smtClean="0"/>
              <a:t>Users can change the target architecture by loading one of the following modules:</a:t>
            </a:r>
          </a:p>
          <a:p>
            <a:pPr lvl="2"/>
            <a:r>
              <a:rPr lang="en-US" sz="1400" b="1" dirty="0" err="1" smtClean="0"/>
              <a:t>daint-gpu</a:t>
            </a:r>
            <a:r>
              <a:rPr lang="en-US" sz="1400" dirty="0"/>
              <a:t>	</a:t>
            </a:r>
            <a:r>
              <a:rPr lang="en-US" sz="1400" dirty="0" smtClean="0"/>
              <a:t>it targets the XC50 architecture (Intel </a:t>
            </a:r>
            <a:r>
              <a:rPr lang="en-US" sz="1400" dirty="0" err="1" smtClean="0"/>
              <a:t>Haswell</a:t>
            </a:r>
            <a:r>
              <a:rPr lang="en-US" sz="1400" dirty="0" smtClean="0"/>
              <a:t> and P100 Tesla GPUS)</a:t>
            </a:r>
          </a:p>
          <a:p>
            <a:pPr lvl="2"/>
            <a:r>
              <a:rPr lang="en-US" sz="1400" b="1" dirty="0" err="1" smtClean="0"/>
              <a:t>daint</a:t>
            </a:r>
            <a:r>
              <a:rPr lang="en-US" sz="1400" b="1" dirty="0" smtClean="0"/>
              <a:t>-mc</a:t>
            </a:r>
            <a:r>
              <a:rPr lang="en-US" sz="1400" dirty="0" smtClean="0"/>
              <a:t> 	it targets the XC40 architecture (Intel </a:t>
            </a:r>
            <a:r>
              <a:rPr lang="en-US" sz="1400" dirty="0" err="1" smtClean="0"/>
              <a:t>Broadwell</a:t>
            </a:r>
            <a:r>
              <a:rPr lang="en-US" sz="1400" dirty="0"/>
              <a:t> </a:t>
            </a:r>
            <a:r>
              <a:rPr lang="en-US" sz="1400" dirty="0" smtClean="0"/>
              <a:t>multicore)</a:t>
            </a:r>
            <a:endParaRPr lang="en-US" sz="1400" dirty="0"/>
          </a:p>
          <a:p>
            <a:pPr lvl="1"/>
            <a:r>
              <a:rPr lang="en-US" sz="1600" dirty="0" smtClean="0"/>
              <a:t>The modules above will update the MODULEPATH: use the </a:t>
            </a:r>
            <a:r>
              <a:rPr lang="en-US" sz="1600" b="1" dirty="0" smtClean="0"/>
              <a:t>module switch </a:t>
            </a:r>
            <a:r>
              <a:rPr lang="en-US" sz="1600" dirty="0" smtClean="0"/>
              <a:t>command to change environment!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544" y="1844824"/>
            <a:ext cx="7850832" cy="2790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684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14</a:t>
            </a:fld>
            <a:endParaRPr lang="de-CH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Cray </a:t>
            </a:r>
            <a:r>
              <a:rPr lang="en-US" dirty="0"/>
              <a:t>XC Programming </a:t>
            </a:r>
            <a:r>
              <a:rPr lang="en-US" dirty="0" smtClean="0"/>
              <a:t>Environment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The </a:t>
            </a:r>
            <a:r>
              <a:rPr lang="en-US" sz="2000" dirty="0"/>
              <a:t>Cray XC PE </a:t>
            </a:r>
            <a:r>
              <a:rPr lang="en-US" sz="2000" dirty="0" smtClean="0"/>
              <a:t>17.08 includes the </a:t>
            </a:r>
            <a:r>
              <a:rPr lang="en-US" sz="2000" b="1" dirty="0" smtClean="0"/>
              <a:t>Cray </a:t>
            </a:r>
            <a:r>
              <a:rPr lang="en-US" sz="2000" b="1" dirty="0"/>
              <a:t>Developer Toolkit </a:t>
            </a:r>
            <a:r>
              <a:rPr lang="en-US" sz="2000" b="1" dirty="0" smtClean="0"/>
              <a:t>- CDT 17.08</a:t>
            </a:r>
          </a:p>
          <a:p>
            <a:pPr lvl="1"/>
            <a:r>
              <a:rPr lang="en-US" sz="1600" dirty="0"/>
              <a:t>n</a:t>
            </a:r>
            <a:r>
              <a:rPr lang="en-US" sz="1600" dirty="0" smtClean="0"/>
              <a:t>on-default </a:t>
            </a:r>
            <a:r>
              <a:rPr lang="en-US" sz="1600" dirty="0"/>
              <a:t>Programming Environments can be accessed using the Cray Development Toolkit (</a:t>
            </a:r>
            <a:r>
              <a:rPr lang="en-US" sz="1600" b="1" dirty="0" err="1"/>
              <a:t>cdt</a:t>
            </a:r>
            <a:r>
              <a:rPr lang="en-US" sz="1600" dirty="0"/>
              <a:t>) </a:t>
            </a:r>
            <a:r>
              <a:rPr lang="en-US" sz="1600" dirty="0" smtClean="0"/>
              <a:t>modules</a:t>
            </a:r>
            <a:endParaRPr lang="en-US" sz="1600" b="1" dirty="0" smtClean="0"/>
          </a:p>
          <a:p>
            <a:r>
              <a:rPr lang="en-US" sz="2000" dirty="0"/>
              <a:t>The following products have been updated </a:t>
            </a:r>
            <a:r>
              <a:rPr lang="en-US" sz="2000" dirty="0" smtClean="0"/>
              <a:t>within this release:</a:t>
            </a:r>
          </a:p>
          <a:p>
            <a:pPr lvl="1"/>
            <a:r>
              <a:rPr lang="de-DE" sz="1600" b="1" dirty="0" smtClean="0"/>
              <a:t> </a:t>
            </a:r>
            <a:r>
              <a:rPr lang="de-DE" sz="1600" b="1" dirty="0"/>
              <a:t>Cray </a:t>
            </a:r>
            <a:r>
              <a:rPr lang="de-DE" sz="1600" b="1" dirty="0" err="1"/>
              <a:t>Compiling</a:t>
            </a:r>
            <a:r>
              <a:rPr lang="de-DE" sz="1600" b="1" dirty="0"/>
              <a:t> Environment - CCE </a:t>
            </a:r>
            <a:r>
              <a:rPr lang="de-DE" sz="1600" b="1" dirty="0" smtClean="0"/>
              <a:t>8.6.1</a:t>
            </a:r>
          </a:p>
          <a:p>
            <a:pPr lvl="1"/>
            <a:r>
              <a:rPr lang="de-DE" sz="1600" b="1" dirty="0" smtClean="0"/>
              <a:t> Cray Debugging Support Tools - CDST 17.08</a:t>
            </a:r>
            <a:endParaRPr lang="de-DE" sz="1600" dirty="0"/>
          </a:p>
          <a:p>
            <a:pPr lvl="3"/>
            <a:r>
              <a:rPr lang="de-DE" sz="1600" dirty="0" err="1" smtClean="0"/>
              <a:t>lgdb</a:t>
            </a:r>
            <a:r>
              <a:rPr lang="de-DE" sz="1600" dirty="0" smtClean="0"/>
              <a:t> 3.0.7</a:t>
            </a:r>
          </a:p>
          <a:p>
            <a:pPr lvl="3"/>
            <a:r>
              <a:rPr lang="de-DE" dirty="0" smtClean="0"/>
              <a:t>STAT 3.0.1.1</a:t>
            </a:r>
          </a:p>
          <a:p>
            <a:pPr lvl="1"/>
            <a:r>
              <a:rPr lang="de-DE" sz="1600" b="1" dirty="0" smtClean="0"/>
              <a:t>Cray </a:t>
            </a:r>
            <a:r>
              <a:rPr lang="de-DE" sz="1600" b="1" dirty="0"/>
              <a:t>Performance Measurement &amp; Analysis Tools - CPMAT 6.5.1 (1)</a:t>
            </a:r>
            <a:endParaRPr lang="de-DE" sz="1600" dirty="0"/>
          </a:p>
          <a:p>
            <a:pPr lvl="3"/>
            <a:r>
              <a:rPr lang="de-DE" dirty="0" err="1" smtClean="0"/>
              <a:t>Perftools</a:t>
            </a:r>
            <a:r>
              <a:rPr lang="de-DE" dirty="0" smtClean="0"/>
              <a:t> 6.5.1</a:t>
            </a:r>
            <a:endParaRPr lang="de-DE" dirty="0"/>
          </a:p>
          <a:p>
            <a:pPr lvl="1"/>
            <a:r>
              <a:rPr lang="de-DE" sz="1600" b="1" dirty="0" smtClean="0"/>
              <a:t>Cray </a:t>
            </a:r>
            <a:r>
              <a:rPr lang="de-DE" sz="1600" b="1" dirty="0"/>
              <a:t>Environment Setup </a:t>
            </a:r>
            <a:r>
              <a:rPr lang="de-DE" sz="1600" b="1" dirty="0" err="1"/>
              <a:t>and</a:t>
            </a:r>
            <a:r>
              <a:rPr lang="de-DE" sz="1600" b="1" dirty="0"/>
              <a:t> </a:t>
            </a:r>
            <a:r>
              <a:rPr lang="de-DE" sz="1600" b="1" dirty="0" err="1"/>
              <a:t>Compiling</a:t>
            </a:r>
            <a:r>
              <a:rPr lang="de-DE" sz="1600" b="1" dirty="0"/>
              <a:t> </a:t>
            </a:r>
            <a:r>
              <a:rPr lang="de-DE" sz="1600" b="1" dirty="0" err="1"/>
              <a:t>support</a:t>
            </a:r>
            <a:r>
              <a:rPr lang="de-DE" sz="1600" b="1" dirty="0"/>
              <a:t> - CENV 17.08</a:t>
            </a:r>
            <a:endParaRPr lang="de-DE" sz="1600" dirty="0"/>
          </a:p>
          <a:p>
            <a:pPr lvl="3"/>
            <a:r>
              <a:rPr lang="de-DE" dirty="0" err="1" smtClean="0"/>
              <a:t>craype-installer</a:t>
            </a:r>
            <a:r>
              <a:rPr lang="de-DE" dirty="0"/>
              <a:t>  1.24.0 </a:t>
            </a:r>
          </a:p>
          <a:p>
            <a:pPr lvl="3"/>
            <a:r>
              <a:rPr lang="de-DE" dirty="0" err="1" smtClean="0"/>
              <a:t>craype</a:t>
            </a:r>
            <a:r>
              <a:rPr lang="de-DE" dirty="0" smtClean="0"/>
              <a:t> 2.5.12</a:t>
            </a:r>
            <a:endParaRPr lang="de-DE" dirty="0"/>
          </a:p>
          <a:p>
            <a:pPr lvl="1"/>
            <a:r>
              <a:rPr lang="de-DE" sz="1600" b="1" dirty="0" smtClean="0"/>
              <a:t>Third </a:t>
            </a:r>
            <a:r>
              <a:rPr lang="de-DE" sz="1600" b="1" dirty="0" err="1"/>
              <a:t>party</a:t>
            </a:r>
            <a:r>
              <a:rPr lang="de-DE" sz="1600" b="1" dirty="0"/>
              <a:t> </a:t>
            </a:r>
            <a:r>
              <a:rPr lang="de-DE" sz="1600" b="1" dirty="0" err="1"/>
              <a:t>products</a:t>
            </a:r>
            <a:endParaRPr lang="de-DE" sz="1600" dirty="0"/>
          </a:p>
          <a:p>
            <a:pPr lvl="3"/>
            <a:r>
              <a:rPr lang="de-DE" dirty="0" smtClean="0"/>
              <a:t>GCC 7.1.0</a:t>
            </a:r>
            <a:endParaRPr lang="de-DE" dirty="0"/>
          </a:p>
          <a:p>
            <a:pPr lvl="1"/>
            <a:r>
              <a:rPr lang="de-DE" sz="1600" b="1" dirty="0" smtClean="0"/>
              <a:t>Third </a:t>
            </a:r>
            <a:r>
              <a:rPr lang="de-DE" sz="1600" b="1" dirty="0"/>
              <a:t>Party </a:t>
            </a:r>
            <a:r>
              <a:rPr lang="de-DE" sz="1600" b="1" dirty="0" err="1"/>
              <a:t>Licensed</a:t>
            </a:r>
            <a:r>
              <a:rPr lang="de-DE" sz="1600" b="1" dirty="0"/>
              <a:t> Products</a:t>
            </a:r>
            <a:endParaRPr lang="de-DE" sz="1600" dirty="0"/>
          </a:p>
          <a:p>
            <a:pPr lvl="3"/>
            <a:r>
              <a:rPr lang="de-DE" dirty="0" err="1" smtClean="0"/>
              <a:t>Forge</a:t>
            </a:r>
            <a:r>
              <a:rPr lang="de-DE" dirty="0" smtClean="0"/>
              <a:t> 7.0.5.1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45988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vs Dynamic linking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15</a:t>
            </a:fld>
            <a:endParaRPr lang="de-CH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Binaries can be linked </a:t>
            </a:r>
            <a:r>
              <a:rPr lang="en-US" b="1" dirty="0" smtClean="0"/>
              <a:t>statically</a:t>
            </a:r>
            <a:r>
              <a:rPr lang="en-US" dirty="0" smtClean="0"/>
              <a:t> and </a:t>
            </a:r>
            <a:r>
              <a:rPr lang="en-US" b="1" dirty="0" smtClean="0"/>
              <a:t>dynamically</a:t>
            </a:r>
            <a:r>
              <a:rPr lang="en-US" dirty="0" smtClean="0"/>
              <a:t> to the libraries on the system:</a:t>
            </a:r>
          </a:p>
          <a:p>
            <a:pPr lvl="1"/>
            <a:r>
              <a:rPr lang="en-US" dirty="0" smtClean="0"/>
              <a:t>Cray compiler wrappers (</a:t>
            </a:r>
            <a:r>
              <a:rPr lang="en-US" b="1" dirty="0" smtClean="0"/>
              <a:t>cc</a:t>
            </a:r>
            <a:r>
              <a:rPr lang="en-US" dirty="0" smtClean="0"/>
              <a:t>, </a:t>
            </a:r>
            <a:r>
              <a:rPr lang="en-US" b="1" dirty="0" smtClean="0"/>
              <a:t>CC</a:t>
            </a:r>
            <a:r>
              <a:rPr lang="en-US" dirty="0" smtClean="0"/>
              <a:t>, </a:t>
            </a:r>
            <a:r>
              <a:rPr lang="en-US" b="1" dirty="0" err="1" smtClean="0"/>
              <a:t>ftn</a:t>
            </a:r>
            <a:r>
              <a:rPr lang="en-US" dirty="0" smtClean="0"/>
              <a:t>) create statically-linked </a:t>
            </a:r>
            <a:r>
              <a:rPr lang="en-US" dirty="0"/>
              <a:t>executables by </a:t>
            </a:r>
            <a:r>
              <a:rPr lang="en-US" dirty="0" smtClean="0"/>
              <a:t>default</a:t>
            </a:r>
          </a:p>
          <a:p>
            <a:pPr lvl="1"/>
            <a:r>
              <a:rPr lang="en-US" dirty="0" smtClean="0"/>
              <a:t>Dynamic linking: flag </a:t>
            </a:r>
            <a:r>
              <a:rPr lang="en-US" b="1" dirty="0" smtClean="0"/>
              <a:t>-dynamic</a:t>
            </a:r>
            <a:r>
              <a:rPr lang="en-US" dirty="0"/>
              <a:t> </a:t>
            </a:r>
            <a:r>
              <a:rPr lang="en-US" dirty="0" smtClean="0"/>
              <a:t>or</a:t>
            </a:r>
            <a:r>
              <a:rPr lang="en-US" dirty="0"/>
              <a:t> </a:t>
            </a:r>
            <a:r>
              <a:rPr lang="en-US" b="1" dirty="0"/>
              <a:t>export CRAYPE_LINK_TYPE=dynamic</a:t>
            </a:r>
            <a:r>
              <a:rPr lang="en-US" dirty="0"/>
              <a:t> before </a:t>
            </a:r>
            <a:r>
              <a:rPr lang="en-US" dirty="0" smtClean="0"/>
              <a:t>building</a:t>
            </a:r>
          </a:p>
          <a:p>
            <a:pPr lvl="1"/>
            <a:r>
              <a:rPr lang="en-US" dirty="0" smtClean="0"/>
              <a:t>Note </a:t>
            </a:r>
            <a:r>
              <a:rPr lang="en-US" dirty="0"/>
              <a:t>that </a:t>
            </a:r>
            <a:r>
              <a:rPr lang="en-US" dirty="0" smtClean="0"/>
              <a:t>dynamic </a:t>
            </a:r>
            <a:r>
              <a:rPr lang="en-US" dirty="0"/>
              <a:t>linking </a:t>
            </a:r>
            <a:r>
              <a:rPr lang="en-US" dirty="0" smtClean="0"/>
              <a:t>becomes the </a:t>
            </a:r>
            <a:r>
              <a:rPr lang="en-US" dirty="0"/>
              <a:t>default when the </a:t>
            </a:r>
            <a:r>
              <a:rPr lang="en-US" dirty="0" smtClean="0"/>
              <a:t>module </a:t>
            </a:r>
            <a:r>
              <a:rPr lang="en-US" b="1" dirty="0" err="1" smtClean="0"/>
              <a:t>cudatoolkit</a:t>
            </a:r>
            <a:r>
              <a:rPr lang="en-US" dirty="0" smtClean="0"/>
              <a:t> is </a:t>
            </a:r>
            <a:r>
              <a:rPr lang="en-US" dirty="0"/>
              <a:t>loaded</a:t>
            </a:r>
            <a:endParaRPr lang="en-US" dirty="0" smtClean="0"/>
          </a:p>
          <a:p>
            <a:endParaRPr lang="en-US" b="1" dirty="0" smtClean="0"/>
          </a:p>
          <a:p>
            <a:r>
              <a:rPr lang="en-US" b="1" dirty="0" smtClean="0"/>
              <a:t>Dynamically linked </a:t>
            </a:r>
            <a:r>
              <a:rPr lang="en-US" dirty="0" smtClean="0"/>
              <a:t>binaries can generally be used after a system library update </a:t>
            </a:r>
          </a:p>
          <a:p>
            <a:endParaRPr lang="en-US" b="1" dirty="0" smtClean="0"/>
          </a:p>
          <a:p>
            <a:r>
              <a:rPr lang="en-US" b="1" dirty="0" smtClean="0"/>
              <a:t>Statically </a:t>
            </a:r>
            <a:r>
              <a:rPr lang="en-US" b="1" dirty="0"/>
              <a:t>linked binaries</a:t>
            </a:r>
            <a:r>
              <a:rPr lang="en-US" dirty="0"/>
              <a:t> using directly or indirectly the network interface libraries (</a:t>
            </a:r>
            <a:r>
              <a:rPr lang="en-US" dirty="0" err="1"/>
              <a:t>uGNI</a:t>
            </a:r>
            <a:r>
              <a:rPr lang="en-US" dirty="0"/>
              <a:t>/DMAPP) </a:t>
            </a:r>
            <a:r>
              <a:rPr lang="en-US" dirty="0" smtClean="0"/>
              <a:t>instead </a:t>
            </a:r>
            <a:r>
              <a:rPr lang="en-US" b="1" dirty="0" smtClean="0"/>
              <a:t>must </a:t>
            </a:r>
            <a:r>
              <a:rPr lang="en-US" b="1" dirty="0"/>
              <a:t>be </a:t>
            </a:r>
            <a:r>
              <a:rPr lang="en-US" b="1" dirty="0" smtClean="0"/>
              <a:t>recompiled </a:t>
            </a:r>
            <a:r>
              <a:rPr lang="en-US" dirty="0" smtClean="0"/>
              <a:t>after an update:</a:t>
            </a:r>
            <a:endParaRPr lang="en-US" dirty="0"/>
          </a:p>
          <a:p>
            <a:pPr lvl="1"/>
            <a:r>
              <a:rPr lang="en-US" dirty="0" smtClean="0"/>
              <a:t>This </a:t>
            </a:r>
            <a:r>
              <a:rPr lang="en-US" dirty="0"/>
              <a:t>includes </a:t>
            </a:r>
            <a:r>
              <a:rPr lang="en-US" b="1" dirty="0"/>
              <a:t>applications using MPI or SHMEM libraries</a:t>
            </a:r>
            <a:r>
              <a:rPr lang="en-US" dirty="0"/>
              <a:t>, as well as the PGAS (Partitioned Global Address Space) languages such as </a:t>
            </a:r>
            <a:r>
              <a:rPr lang="en-US" b="1" dirty="0"/>
              <a:t>UPC, Fortran with </a:t>
            </a:r>
            <a:r>
              <a:rPr lang="en-US" b="1" dirty="0" err="1"/>
              <a:t>Coarrays</a:t>
            </a:r>
            <a:r>
              <a:rPr lang="en-US" b="1" dirty="0"/>
              <a:t>, and </a:t>
            </a:r>
            <a:r>
              <a:rPr lang="en-US" b="1" dirty="0" smtClean="0"/>
              <a:t>Chapel</a:t>
            </a:r>
          </a:p>
          <a:p>
            <a:pPr lvl="1"/>
            <a:endParaRPr lang="en-US" b="1" dirty="0" smtClean="0"/>
          </a:p>
          <a:p>
            <a:pPr lvl="1"/>
            <a:r>
              <a:rPr lang="en-US" dirty="0"/>
              <a:t>DMAPP (Distributed Shared Memory </a:t>
            </a:r>
            <a:r>
              <a:rPr lang="en-US" dirty="0" smtClean="0"/>
              <a:t>Application) </a:t>
            </a:r>
            <a:r>
              <a:rPr lang="en-US" dirty="0"/>
              <a:t>and </a:t>
            </a:r>
            <a:r>
              <a:rPr lang="en-US" dirty="0" err="1" smtClean="0"/>
              <a:t>uGNI</a:t>
            </a:r>
            <a:r>
              <a:rPr lang="en-US" dirty="0"/>
              <a:t> </a:t>
            </a:r>
            <a:r>
              <a:rPr lang="en-US" dirty="0" smtClean="0"/>
              <a:t>(user Generic </a:t>
            </a:r>
            <a:r>
              <a:rPr lang="en-US" dirty="0"/>
              <a:t>Network Interface) </a:t>
            </a:r>
            <a:r>
              <a:rPr lang="en-US" dirty="0" smtClean="0"/>
              <a:t>are tied to specific kernel versions and no backward or forward compatibility is provided</a:t>
            </a:r>
          </a:p>
          <a:p>
            <a:pPr marL="457200" lvl="1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02026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MPI executable using the compiler wrapper cc in </a:t>
            </a:r>
            <a:r>
              <a:rPr lang="en-US" dirty="0" err="1" smtClean="0"/>
              <a:t>PrgEnv-cray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16</a:t>
            </a:fld>
            <a:endParaRPr lang="de-CH" dirty="0"/>
          </a:p>
        </p:txBody>
      </p:sp>
      <p:pic>
        <p:nvPicPr>
          <p:cNvPr id="3" name="Content Placeholder 2" descr="static_mpi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3" b="1112"/>
          <a:stretch/>
        </p:blipFill>
        <p:spPr>
          <a:xfrm>
            <a:off x="2646378" y="969678"/>
            <a:ext cx="9210262" cy="5267634"/>
          </a:xfrm>
        </p:spPr>
      </p:pic>
      <p:sp>
        <p:nvSpPr>
          <p:cNvPr id="6" name="TextBox 5"/>
          <p:cNvSpPr txBox="1"/>
          <p:nvPr/>
        </p:nvSpPr>
        <p:spPr>
          <a:xfrm>
            <a:off x="119336" y="954007"/>
            <a:ext cx="237626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Cray wrapper flags:</a:t>
            </a:r>
            <a:endParaRPr lang="en-US" dirty="0"/>
          </a:p>
          <a:p>
            <a:r>
              <a:rPr lang="en-US" b="1" dirty="0" smtClean="0"/>
              <a:t>$ cc -help</a:t>
            </a:r>
          </a:p>
          <a:p>
            <a:endParaRPr lang="en-US" dirty="0" smtClean="0"/>
          </a:p>
          <a:p>
            <a:r>
              <a:rPr lang="en-US" dirty="0" smtClean="0"/>
              <a:t>In this example:</a:t>
            </a:r>
          </a:p>
          <a:p>
            <a:r>
              <a:rPr lang="en-US" b="1" dirty="0" smtClean="0"/>
              <a:t>-</a:t>
            </a:r>
            <a:r>
              <a:rPr lang="en-US" b="1" dirty="0" err="1" smtClean="0"/>
              <a:t>craype</a:t>
            </a:r>
            <a:r>
              <a:rPr lang="en-US" b="1" dirty="0" smtClean="0"/>
              <a:t>-verbose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Prints the command sent to the compiler</a:t>
            </a:r>
          </a:p>
          <a:p>
            <a:endParaRPr lang="en-US" dirty="0"/>
          </a:p>
          <a:p>
            <a:r>
              <a:rPr lang="en-US" dirty="0" smtClean="0"/>
              <a:t>No </a:t>
            </a:r>
            <a:r>
              <a:rPr lang="en-US" dirty="0" err="1" smtClean="0"/>
              <a:t>cuda</a:t>
            </a:r>
            <a:r>
              <a:rPr lang="en-US" dirty="0" smtClean="0"/>
              <a:t> module is loaded, hence the MPI library is linked statically (see size):</a:t>
            </a:r>
          </a:p>
          <a:p>
            <a:endParaRPr lang="en-US" dirty="0"/>
          </a:p>
          <a:p>
            <a:r>
              <a:rPr lang="en-US" b="1" dirty="0" smtClean="0"/>
              <a:t>nm</a:t>
            </a:r>
            <a:r>
              <a:rPr lang="en-US" dirty="0" smtClean="0"/>
              <a:t> </a:t>
            </a:r>
            <a:r>
              <a:rPr lang="en-US" dirty="0"/>
              <a:t>- list symbols from object </a:t>
            </a:r>
            <a:r>
              <a:rPr lang="en-US" dirty="0" smtClean="0"/>
              <a:t>files</a:t>
            </a:r>
          </a:p>
          <a:p>
            <a:endParaRPr lang="en-US" dirty="0"/>
          </a:p>
          <a:p>
            <a:r>
              <a:rPr lang="en-US" dirty="0" smtClean="0"/>
              <a:t>E.g.: MPI function </a:t>
            </a:r>
            <a:r>
              <a:rPr lang="en-US" dirty="0" err="1" smtClean="0"/>
              <a:t>MPI_Send</a:t>
            </a:r>
            <a:r>
              <a:rPr lang="en-US" dirty="0" smtClean="0"/>
              <a:t> is listed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590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MPI executable using the compiler wrapper cc in </a:t>
            </a:r>
            <a:r>
              <a:rPr lang="en-US" dirty="0" err="1" smtClean="0"/>
              <a:t>PrgEnv-cray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17</a:t>
            </a:fld>
            <a:endParaRPr lang="de-CH" dirty="0"/>
          </a:p>
        </p:txBody>
      </p:sp>
      <p:sp>
        <p:nvSpPr>
          <p:cNvPr id="6" name="TextBox 5"/>
          <p:cNvSpPr txBox="1"/>
          <p:nvPr/>
        </p:nvSpPr>
        <p:spPr>
          <a:xfrm>
            <a:off x="119336" y="954007"/>
            <a:ext cx="2304256" cy="5355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</a:t>
            </a:r>
            <a:r>
              <a:rPr lang="en-US" dirty="0" err="1" smtClean="0"/>
              <a:t>vcc</a:t>
            </a:r>
            <a:r>
              <a:rPr lang="en-US" dirty="0" smtClean="0"/>
              <a:t> flags:</a:t>
            </a:r>
            <a:endParaRPr lang="en-US" dirty="0"/>
          </a:p>
          <a:p>
            <a:r>
              <a:rPr lang="en-US" b="1" dirty="0" smtClean="0"/>
              <a:t>$ </a:t>
            </a:r>
            <a:r>
              <a:rPr lang="en-US" b="1" dirty="0" err="1" smtClean="0"/>
              <a:t>nvcc</a:t>
            </a:r>
            <a:r>
              <a:rPr lang="en-US" b="1" dirty="0" smtClean="0"/>
              <a:t> </a:t>
            </a:r>
            <a:r>
              <a:rPr lang="en-US" b="1" dirty="0"/>
              <a:t>-</a:t>
            </a:r>
            <a:r>
              <a:rPr lang="en-US" b="1" dirty="0" smtClean="0"/>
              <a:t>h / --help</a:t>
            </a:r>
          </a:p>
          <a:p>
            <a:endParaRPr lang="en-US" dirty="0" smtClean="0"/>
          </a:p>
          <a:p>
            <a:r>
              <a:rPr lang="en-US" dirty="0" smtClean="0"/>
              <a:t>In this example:</a:t>
            </a:r>
          </a:p>
          <a:p>
            <a:r>
              <a:rPr lang="en-US" b="1" dirty="0" smtClean="0"/>
              <a:t>-arch=sm_60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Targets the Tesla GPU P100 on the Cray XC50 system</a:t>
            </a:r>
          </a:p>
          <a:p>
            <a:endParaRPr lang="en-US" dirty="0"/>
          </a:p>
          <a:p>
            <a:r>
              <a:rPr lang="en-US" dirty="0" smtClean="0"/>
              <a:t>When </a:t>
            </a:r>
            <a:r>
              <a:rPr lang="en-US" b="1" dirty="0" err="1" smtClean="0"/>
              <a:t>cudatoolkit</a:t>
            </a:r>
            <a:r>
              <a:rPr lang="en-US" dirty="0" smtClean="0"/>
              <a:t> module is loaded, </a:t>
            </a:r>
            <a:r>
              <a:rPr lang="en-US" sz="1600" dirty="0" smtClean="0"/>
              <a:t>CRAYPE_LINK_TYPE </a:t>
            </a:r>
            <a:r>
              <a:rPr lang="en-US" dirty="0" smtClean="0"/>
              <a:t>is defined </a:t>
            </a:r>
            <a:r>
              <a:rPr lang="en-US" b="1" dirty="0" smtClean="0"/>
              <a:t>dynamic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r>
              <a:rPr lang="en-US" b="1" dirty="0" err="1" smtClean="0"/>
              <a:t>ldd</a:t>
            </a:r>
            <a:r>
              <a:rPr lang="en-US" dirty="0" smtClean="0"/>
              <a:t> </a:t>
            </a:r>
            <a:r>
              <a:rPr lang="en-US" dirty="0"/>
              <a:t>-  </a:t>
            </a:r>
            <a:r>
              <a:rPr lang="en-US" dirty="0" smtClean="0"/>
              <a:t>print </a:t>
            </a:r>
            <a:r>
              <a:rPr lang="en-US" dirty="0"/>
              <a:t>shared </a:t>
            </a:r>
            <a:r>
              <a:rPr lang="en-US" dirty="0" smtClean="0"/>
              <a:t>object dependencies</a:t>
            </a:r>
          </a:p>
          <a:p>
            <a:endParaRPr lang="en-US" dirty="0"/>
          </a:p>
          <a:p>
            <a:r>
              <a:rPr lang="en-US" dirty="0" smtClean="0"/>
              <a:t>E.g.: </a:t>
            </a:r>
            <a:r>
              <a:rPr lang="en-US" dirty="0" err="1" smtClean="0"/>
              <a:t>libmpich_cray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8" name="Picture 7" descr="dynamic_mpi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592" y="1052736"/>
            <a:ext cx="9660355" cy="5068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171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18</a:t>
            </a:fld>
            <a:endParaRPr lang="de-CH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Non-default Programming Environments </a:t>
            </a:r>
            <a:r>
              <a:rPr lang="en-US" dirty="0" smtClean="0"/>
              <a:t>with Cray </a:t>
            </a:r>
            <a:r>
              <a:rPr lang="en-US" dirty="0"/>
              <a:t>Development Toolkit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Use </a:t>
            </a:r>
            <a:r>
              <a:rPr lang="en-US" dirty="0"/>
              <a:t>the command </a:t>
            </a:r>
            <a:r>
              <a:rPr lang="en-US" b="1" dirty="0"/>
              <a:t>module avail </a:t>
            </a:r>
            <a:r>
              <a:rPr lang="en-US" b="1" dirty="0" err="1"/>
              <a:t>cdt</a:t>
            </a:r>
            <a:r>
              <a:rPr lang="en-US" dirty="0"/>
              <a:t> to get the list of available </a:t>
            </a:r>
            <a:r>
              <a:rPr lang="en-US" b="1" dirty="0" err="1" smtClean="0"/>
              <a:t>cdt</a:t>
            </a:r>
            <a:r>
              <a:rPr lang="en-US" dirty="0"/>
              <a:t> </a:t>
            </a:r>
            <a:r>
              <a:rPr lang="en-US" dirty="0" smtClean="0"/>
              <a:t>modules</a:t>
            </a:r>
            <a:endParaRPr lang="en-US" dirty="0"/>
          </a:p>
          <a:p>
            <a:r>
              <a:rPr lang="en-US" dirty="0" smtClean="0"/>
              <a:t>Loading a non default</a:t>
            </a:r>
            <a:r>
              <a:rPr lang="en-US" dirty="0"/>
              <a:t> </a:t>
            </a:r>
            <a:r>
              <a:rPr lang="en-US" b="1" dirty="0" err="1"/>
              <a:t>cdt</a:t>
            </a:r>
            <a:r>
              <a:rPr lang="en-US" dirty="0"/>
              <a:t> module </a:t>
            </a:r>
            <a:r>
              <a:rPr lang="en-US" dirty="0" smtClean="0"/>
              <a:t>while building or at runtime requires prepending</a:t>
            </a:r>
            <a:r>
              <a:rPr lang="en-US" dirty="0"/>
              <a:t> </a:t>
            </a:r>
            <a:r>
              <a:rPr lang="en-US" b="1" dirty="0"/>
              <a:t>CRAY_LD_LIBRARY_PATH</a:t>
            </a:r>
            <a:r>
              <a:rPr lang="en-US" dirty="0"/>
              <a:t> to </a:t>
            </a:r>
            <a:r>
              <a:rPr lang="en-US" b="1" dirty="0" smtClean="0"/>
              <a:t>LD_LIBRARY_PATH</a:t>
            </a:r>
            <a:r>
              <a:rPr lang="en-US" dirty="0" smtClean="0"/>
              <a:t> </a:t>
            </a:r>
          </a:p>
          <a:p>
            <a:r>
              <a:rPr lang="en-US" dirty="0" smtClean="0"/>
              <a:t>The </a:t>
            </a:r>
            <a:r>
              <a:rPr lang="en-US" dirty="0"/>
              <a:t>environment variable CRAY_LD_LIBRARY_PATH </a:t>
            </a:r>
            <a:r>
              <a:rPr lang="en-US" dirty="0" smtClean="0"/>
              <a:t>holds every </a:t>
            </a:r>
            <a:r>
              <a:rPr lang="en-US" dirty="0"/>
              <a:t>product library path in the current </a:t>
            </a:r>
            <a:r>
              <a:rPr lang="en-US" dirty="0" smtClean="0"/>
              <a:t>environment, updated when </a:t>
            </a:r>
            <a:r>
              <a:rPr lang="en-US" dirty="0"/>
              <a:t>modules are </a:t>
            </a:r>
            <a:r>
              <a:rPr lang="en-US" dirty="0" smtClean="0"/>
              <a:t>loaded / unloaded</a:t>
            </a:r>
            <a:endParaRPr lang="en-US" dirty="0"/>
          </a:p>
          <a:p>
            <a:r>
              <a:rPr lang="en-US" dirty="0"/>
              <a:t>In the example below, we </a:t>
            </a:r>
            <a:r>
              <a:rPr lang="en-US" dirty="0" smtClean="0"/>
              <a:t>link </a:t>
            </a:r>
            <a:r>
              <a:rPr lang="en-US" dirty="0"/>
              <a:t>dynamically the </a:t>
            </a:r>
            <a:r>
              <a:rPr lang="en-US" dirty="0" smtClean="0"/>
              <a:t>default NETCDF library provided </a:t>
            </a:r>
            <a:r>
              <a:rPr lang="en-US" dirty="0"/>
              <a:t>by </a:t>
            </a:r>
            <a:r>
              <a:rPr lang="en-US" dirty="0" smtClean="0"/>
              <a:t>the module </a:t>
            </a:r>
            <a:r>
              <a:rPr lang="en-US" b="1" dirty="0"/>
              <a:t>cray-</a:t>
            </a:r>
            <a:r>
              <a:rPr lang="en-US" b="1" dirty="0" err="1"/>
              <a:t>netcdf</a:t>
            </a:r>
            <a:r>
              <a:rPr lang="en-US" dirty="0"/>
              <a:t> </a:t>
            </a:r>
            <a:r>
              <a:rPr lang="en-US" dirty="0" smtClean="0"/>
              <a:t>in </a:t>
            </a:r>
            <a:r>
              <a:rPr lang="en-US" dirty="0" err="1" smtClean="0"/>
              <a:t>PrgEnv</a:t>
            </a:r>
            <a:r>
              <a:rPr lang="en-US" dirty="0"/>
              <a:t> </a:t>
            </a:r>
            <a:r>
              <a:rPr lang="en-US" dirty="0" smtClean="0"/>
              <a:t>16.11 (November 2016): </a:t>
            </a:r>
            <a:r>
              <a:rPr lang="en-US" b="1" dirty="0" err="1" smtClean="0"/>
              <a:t>cdt</a:t>
            </a:r>
            <a:r>
              <a:rPr lang="en-US" b="1" dirty="0" smtClean="0"/>
              <a:t>/16.11</a:t>
            </a:r>
            <a:r>
              <a:rPr lang="en-US" dirty="0"/>
              <a:t> </a:t>
            </a:r>
            <a:r>
              <a:rPr lang="en-US" dirty="0" smtClean="0"/>
              <a:t>brings cray-</a:t>
            </a:r>
            <a:r>
              <a:rPr lang="en-US" dirty="0" err="1" smtClean="0"/>
              <a:t>netcdf</a:t>
            </a:r>
            <a:r>
              <a:rPr lang="en-US" dirty="0" smtClean="0"/>
              <a:t>/4.4.1 as default, so we need to update the LD_LIBRARY_PATH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/>
              <a:t>More information </a:t>
            </a:r>
            <a:r>
              <a:rPr lang="en-US" dirty="0" smtClean="0"/>
              <a:t>on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user.cscs.ch/scientific_computing/code_compilation</a:t>
            </a:r>
            <a:endParaRPr lang="en-US" dirty="0" smtClean="0"/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616" y="4653136"/>
            <a:ext cx="6120680" cy="92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716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19</a:t>
            </a:fld>
            <a:endParaRPr lang="de-CH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default modules for compilers, libraries and tools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numCol="2">
            <a:noAutofit/>
          </a:bodyPr>
          <a:lstStyle/>
          <a:p>
            <a:pPr lvl="1"/>
            <a:r>
              <a:rPr lang="en-US" sz="2200" dirty="0" smtClean="0"/>
              <a:t>Compilers</a:t>
            </a:r>
          </a:p>
          <a:p>
            <a:pPr lvl="2"/>
            <a:r>
              <a:rPr lang="en-US" dirty="0" err="1" smtClean="0"/>
              <a:t>cce</a:t>
            </a:r>
            <a:r>
              <a:rPr lang="en-US" dirty="0" smtClean="0"/>
              <a:t>/8.6.1</a:t>
            </a:r>
          </a:p>
          <a:p>
            <a:pPr lvl="2"/>
            <a:r>
              <a:rPr lang="en-US" dirty="0" err="1" smtClean="0"/>
              <a:t>gcc</a:t>
            </a:r>
            <a:r>
              <a:rPr lang="en-US" dirty="0" smtClean="0"/>
              <a:t>/5.3.0</a:t>
            </a:r>
          </a:p>
          <a:p>
            <a:pPr lvl="2"/>
            <a:r>
              <a:rPr lang="en-US" dirty="0" smtClean="0"/>
              <a:t>intel/17.0.4.196</a:t>
            </a:r>
          </a:p>
          <a:p>
            <a:pPr lvl="2"/>
            <a:r>
              <a:rPr lang="en-US" dirty="0" err="1" smtClean="0"/>
              <a:t>pgi</a:t>
            </a:r>
            <a:r>
              <a:rPr lang="en-US" dirty="0" smtClean="0"/>
              <a:t>/17.5.0</a:t>
            </a:r>
          </a:p>
          <a:p>
            <a:pPr lvl="1"/>
            <a:r>
              <a:rPr lang="en-US" sz="2200" dirty="0" smtClean="0"/>
              <a:t>Communication Libraries</a:t>
            </a:r>
          </a:p>
          <a:p>
            <a:pPr lvl="2"/>
            <a:r>
              <a:rPr lang="en-US" dirty="0" err="1" smtClean="0"/>
              <a:t>cray-ga</a:t>
            </a:r>
            <a:r>
              <a:rPr lang="en-US" dirty="0" smtClean="0"/>
              <a:t>/5.3.0.7</a:t>
            </a:r>
          </a:p>
          <a:p>
            <a:pPr lvl="2"/>
            <a:r>
              <a:rPr lang="en-US" dirty="0" smtClean="0"/>
              <a:t>cray-</a:t>
            </a:r>
            <a:r>
              <a:rPr lang="en-US" dirty="0" err="1" smtClean="0"/>
              <a:t>mpich</a:t>
            </a:r>
            <a:r>
              <a:rPr lang="en-US" dirty="0" smtClean="0"/>
              <a:t>/7.6.0</a:t>
            </a:r>
          </a:p>
          <a:p>
            <a:pPr lvl="2"/>
            <a:r>
              <a:rPr lang="en-US" dirty="0" smtClean="0"/>
              <a:t>cray-</a:t>
            </a:r>
            <a:r>
              <a:rPr lang="en-US" dirty="0" err="1" smtClean="0"/>
              <a:t>shmem</a:t>
            </a:r>
            <a:r>
              <a:rPr lang="en-US" dirty="0" smtClean="0"/>
              <a:t>/7.6.0</a:t>
            </a:r>
          </a:p>
          <a:p>
            <a:pPr lvl="1"/>
            <a:r>
              <a:rPr lang="en-US" sz="2200" dirty="0" smtClean="0"/>
              <a:t>Numerical Libraries</a:t>
            </a:r>
          </a:p>
          <a:p>
            <a:pPr lvl="2"/>
            <a:r>
              <a:rPr lang="en-US" dirty="0" smtClean="0"/>
              <a:t>cray-</a:t>
            </a:r>
            <a:r>
              <a:rPr lang="en-US" dirty="0" err="1" smtClean="0"/>
              <a:t>libsci</a:t>
            </a:r>
            <a:r>
              <a:rPr lang="en-US" dirty="0" smtClean="0"/>
              <a:t>/17.06.1</a:t>
            </a:r>
          </a:p>
          <a:p>
            <a:pPr lvl="2"/>
            <a:r>
              <a:rPr lang="en-US" dirty="0" smtClean="0"/>
              <a:t>cray-</a:t>
            </a:r>
            <a:r>
              <a:rPr lang="en-US" dirty="0" err="1" smtClean="0"/>
              <a:t>libsci_acc</a:t>
            </a:r>
            <a:r>
              <a:rPr lang="en-US" dirty="0" smtClean="0"/>
              <a:t>/17.03.1</a:t>
            </a:r>
          </a:p>
          <a:p>
            <a:pPr lvl="2"/>
            <a:r>
              <a:rPr lang="en-US" dirty="0" smtClean="0"/>
              <a:t>cray-</a:t>
            </a:r>
            <a:r>
              <a:rPr lang="en-US" dirty="0" err="1" smtClean="0"/>
              <a:t>fftw</a:t>
            </a:r>
            <a:r>
              <a:rPr lang="en-US" dirty="0" smtClean="0"/>
              <a:t>/3.3.6.10</a:t>
            </a:r>
          </a:p>
          <a:p>
            <a:pPr lvl="2"/>
            <a:r>
              <a:rPr lang="en-US" dirty="0" smtClean="0"/>
              <a:t>cray-</a:t>
            </a:r>
            <a:r>
              <a:rPr lang="en-US" dirty="0" err="1" smtClean="0"/>
              <a:t>tpsl</a:t>
            </a:r>
            <a:r>
              <a:rPr lang="en-US" dirty="0" smtClean="0"/>
              <a:t>/17.06.1</a:t>
            </a:r>
          </a:p>
          <a:p>
            <a:pPr lvl="2"/>
            <a:r>
              <a:rPr lang="en-US" dirty="0" smtClean="0"/>
              <a:t>cray-</a:t>
            </a:r>
            <a:r>
              <a:rPr lang="en-US" dirty="0" err="1" smtClean="0"/>
              <a:t>trilinos</a:t>
            </a:r>
            <a:r>
              <a:rPr lang="en-US" dirty="0" smtClean="0"/>
              <a:t>/12.10.1.1</a:t>
            </a:r>
            <a:endParaRPr lang="en-US" sz="2200" dirty="0"/>
          </a:p>
          <a:p>
            <a:pPr lvl="2"/>
            <a:endParaRPr lang="en-US" sz="2200" dirty="0" smtClean="0"/>
          </a:p>
          <a:p>
            <a:pPr lvl="2"/>
            <a:endParaRPr lang="en-US" sz="2200" dirty="0"/>
          </a:p>
          <a:p>
            <a:pPr lvl="2"/>
            <a:endParaRPr lang="en-US" sz="2200" dirty="0"/>
          </a:p>
          <a:p>
            <a:pPr lvl="1"/>
            <a:r>
              <a:rPr lang="en-US" sz="2200" dirty="0" smtClean="0"/>
              <a:t>Performance tools</a:t>
            </a:r>
          </a:p>
          <a:p>
            <a:pPr lvl="2"/>
            <a:r>
              <a:rPr lang="en-US" dirty="0" err="1" smtClean="0"/>
              <a:t>perftools</a:t>
            </a:r>
            <a:r>
              <a:rPr lang="en-US" dirty="0" smtClean="0"/>
              <a:t>/6.5.1</a:t>
            </a:r>
          </a:p>
          <a:p>
            <a:pPr lvl="2"/>
            <a:r>
              <a:rPr lang="en-US" dirty="0" err="1" smtClean="0"/>
              <a:t>perftools</a:t>
            </a:r>
            <a:r>
              <a:rPr lang="en-US" dirty="0" smtClean="0"/>
              <a:t>-lite/6.5.1</a:t>
            </a:r>
          </a:p>
          <a:p>
            <a:pPr lvl="2"/>
            <a:r>
              <a:rPr lang="en-US" dirty="0" err="1" smtClean="0"/>
              <a:t>papi</a:t>
            </a:r>
            <a:r>
              <a:rPr lang="en-US" dirty="0" smtClean="0"/>
              <a:t>/5.5.1.2</a:t>
            </a:r>
          </a:p>
          <a:p>
            <a:pPr lvl="1"/>
            <a:r>
              <a:rPr lang="en-US" sz="2200" dirty="0" smtClean="0"/>
              <a:t>I/O Libraries</a:t>
            </a:r>
          </a:p>
          <a:p>
            <a:pPr lvl="2"/>
            <a:r>
              <a:rPr lang="en-US" dirty="0" smtClean="0"/>
              <a:t>cray-hdf5/1.10.0.3</a:t>
            </a:r>
          </a:p>
          <a:p>
            <a:pPr lvl="2"/>
            <a:r>
              <a:rPr lang="en-US" dirty="0" smtClean="0"/>
              <a:t>cray-</a:t>
            </a:r>
            <a:r>
              <a:rPr lang="en-US" dirty="0" err="1" smtClean="0"/>
              <a:t>netcdf</a:t>
            </a:r>
            <a:r>
              <a:rPr lang="en-US" dirty="0" smtClean="0"/>
              <a:t>/4.4.1.1.3</a:t>
            </a:r>
          </a:p>
          <a:p>
            <a:pPr lvl="2"/>
            <a:r>
              <a:rPr lang="en-US" dirty="0" smtClean="0"/>
              <a:t>cray-hdf5-parallel/1.10.0.3</a:t>
            </a:r>
          </a:p>
          <a:p>
            <a:pPr lvl="2"/>
            <a:r>
              <a:rPr lang="en-US" dirty="0" smtClean="0"/>
              <a:t>cray-netcdf-hdf5parallel/4.4.1.1.3</a:t>
            </a:r>
          </a:p>
          <a:p>
            <a:pPr lvl="1"/>
            <a:r>
              <a:rPr lang="en-GB" sz="2200" dirty="0" smtClean="0"/>
              <a:t>Debuggers</a:t>
            </a:r>
          </a:p>
          <a:p>
            <a:pPr lvl="2"/>
            <a:r>
              <a:rPr lang="en-GB" dirty="0" err="1" smtClean="0"/>
              <a:t>ddt</a:t>
            </a:r>
            <a:r>
              <a:rPr lang="en-GB" dirty="0" smtClean="0"/>
              <a:t>/</a:t>
            </a:r>
            <a:r>
              <a:rPr lang="hr-HR" dirty="0"/>
              <a:t>18.0.1</a:t>
            </a:r>
            <a:endParaRPr lang="en-GB" dirty="0" smtClean="0"/>
          </a:p>
          <a:p>
            <a:pPr lvl="2"/>
            <a:r>
              <a:rPr lang="en-GB" dirty="0" err="1" smtClean="0"/>
              <a:t>cray-lgdb</a:t>
            </a:r>
            <a:r>
              <a:rPr lang="en-GB" dirty="0" smtClean="0"/>
              <a:t>/3.0.7</a:t>
            </a:r>
          </a:p>
          <a:p>
            <a:pPr lvl="1"/>
            <a:r>
              <a:rPr lang="en-GB" dirty="0" smtClean="0"/>
              <a:t>Pre- and Post-processing</a:t>
            </a:r>
          </a:p>
          <a:p>
            <a:pPr lvl="2"/>
            <a:r>
              <a:rPr lang="en-GB" dirty="0" err="1"/>
              <a:t>cray</a:t>
            </a:r>
            <a:r>
              <a:rPr lang="en-GB" dirty="0"/>
              <a:t>-python/</a:t>
            </a:r>
            <a:r>
              <a:rPr lang="en-GB" dirty="0" smtClean="0"/>
              <a:t>17.06.1</a:t>
            </a:r>
          </a:p>
          <a:p>
            <a:pPr lvl="2"/>
            <a:r>
              <a:rPr lang="mr-IN" dirty="0">
                <a:latin typeface="Arial"/>
                <a:cs typeface="Arial"/>
              </a:rPr>
              <a:t>cray-R/3.3.3</a:t>
            </a:r>
            <a:r>
              <a:rPr lang="en-GB" dirty="0">
                <a:latin typeface="Arial"/>
                <a:cs typeface="Arial"/>
              </a:rPr>
              <a:t/>
            </a:r>
            <a:br>
              <a:rPr lang="en-GB" dirty="0">
                <a:latin typeface="Arial"/>
                <a:cs typeface="Arial"/>
              </a:rPr>
            </a:br>
            <a:endParaRPr lang="en-US" dirty="0" smtClean="0">
              <a:latin typeface="Arial"/>
              <a:cs typeface="Arial"/>
            </a:endParaRPr>
          </a:p>
          <a:p>
            <a:pPr lvl="2"/>
            <a:endParaRPr lang="en-US" dirty="0" smtClean="0"/>
          </a:p>
          <a:p>
            <a:pPr lvl="2"/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96586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31800" y="980728"/>
            <a:ext cx="5664200" cy="532859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Piz </a:t>
            </a:r>
            <a:r>
              <a:rPr lang="en-US" sz="2400" dirty="0" err="1" smtClean="0"/>
              <a:t>Daint</a:t>
            </a:r>
            <a:r>
              <a:rPr lang="en-US" sz="2400" dirty="0" smtClean="0"/>
              <a:t> Cray </a:t>
            </a:r>
            <a:r>
              <a:rPr lang="en-US" sz="2400" b="1" dirty="0" smtClean="0"/>
              <a:t>XC50</a:t>
            </a:r>
            <a:r>
              <a:rPr lang="en-US" sz="2400" dirty="0" smtClean="0"/>
              <a:t> / XC40</a:t>
            </a:r>
          </a:p>
          <a:p>
            <a:pPr lvl="1"/>
            <a:r>
              <a:rPr lang="en-US" sz="2400" dirty="0" smtClean="0"/>
              <a:t>Features of the hybrid system</a:t>
            </a:r>
          </a:p>
          <a:p>
            <a:pPr lvl="1"/>
            <a:r>
              <a:rPr lang="en-US" sz="2400" dirty="0" smtClean="0"/>
              <a:t>Operating System CLE 6.0 UP04</a:t>
            </a:r>
            <a:endParaRPr lang="en-US" sz="2400" dirty="0"/>
          </a:p>
          <a:p>
            <a:pPr marL="457200" lvl="1" indent="0">
              <a:buNone/>
            </a:pPr>
            <a:endParaRPr lang="en-US" sz="2400" dirty="0"/>
          </a:p>
          <a:p>
            <a:r>
              <a:rPr lang="en-US" sz="2400" dirty="0"/>
              <a:t>NVIDIA CUDA </a:t>
            </a:r>
            <a:r>
              <a:rPr lang="en-US" sz="2400" dirty="0" smtClean="0"/>
              <a:t>Toolkit</a:t>
            </a:r>
          </a:p>
          <a:p>
            <a:pPr lvl="1"/>
            <a:r>
              <a:rPr lang="en-US" sz="2400" dirty="0" smtClean="0"/>
              <a:t>Developers zone</a:t>
            </a:r>
            <a:endParaRPr lang="en-US" sz="2400" dirty="0"/>
          </a:p>
          <a:p>
            <a:pPr lvl="1"/>
            <a:r>
              <a:rPr lang="en-US" sz="2400" dirty="0" smtClean="0"/>
              <a:t>Documentation</a:t>
            </a:r>
          </a:p>
          <a:p>
            <a:pPr lvl="1"/>
            <a:endParaRPr lang="en-US" sz="2400" dirty="0"/>
          </a:p>
          <a:p>
            <a:r>
              <a:rPr lang="en-US" sz="2400" dirty="0" smtClean="0"/>
              <a:t>Cray Programming Environment</a:t>
            </a:r>
            <a:endParaRPr lang="en-US" sz="2200" dirty="0"/>
          </a:p>
          <a:p>
            <a:pPr lvl="1"/>
            <a:r>
              <a:rPr lang="en-US" sz="2400" dirty="0"/>
              <a:t>Cray PE </a:t>
            </a:r>
            <a:r>
              <a:rPr lang="en-US" sz="2400" dirty="0" smtClean="0"/>
              <a:t>August 2017</a:t>
            </a:r>
          </a:p>
          <a:p>
            <a:pPr lvl="1"/>
            <a:r>
              <a:rPr lang="en-US" sz="2400" dirty="0"/>
              <a:t>S</a:t>
            </a:r>
            <a:r>
              <a:rPr lang="en-US" sz="2400" dirty="0" smtClean="0"/>
              <a:t>tatic vs. dynamic linking</a:t>
            </a:r>
          </a:p>
          <a:p>
            <a:pPr lvl="1"/>
            <a:r>
              <a:rPr lang="en-US" sz="2400" dirty="0" err="1" smtClean="0"/>
              <a:t>Easybuild</a:t>
            </a:r>
            <a:r>
              <a:rPr lang="en-US" sz="2400" dirty="0" smtClean="0"/>
              <a:t> Framework @ CSCS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noProof="0" smtClean="0"/>
              <a:t>Building Software on Piz Daint</a:t>
            </a:r>
            <a:endParaRPr lang="en-US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2</a:t>
            </a:fld>
            <a:endParaRPr lang="de-CH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of the </a:t>
            </a:r>
            <a:r>
              <a:rPr lang="en-US" dirty="0" smtClean="0"/>
              <a:t>Presentation</a:t>
            </a:r>
            <a:endParaRPr lang="en-US" dirty="0"/>
          </a:p>
        </p:txBody>
      </p:sp>
      <p:pic>
        <p:nvPicPr>
          <p:cNvPr id="11" name="Picture 2"/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67" r="1000"/>
          <a:stretch/>
        </p:blipFill>
        <p:spPr bwMode="auto">
          <a:xfrm>
            <a:off x="6398287" y="908720"/>
            <a:ext cx="5251714" cy="4924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384032" y="5826750"/>
            <a:ext cx="52565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smtClean="0"/>
              <a:t>CSCS office building in </a:t>
            </a:r>
            <a:r>
              <a:rPr lang="en-US" sz="1600" i="1" dirty="0" err="1" smtClean="0"/>
              <a:t>Lugano</a:t>
            </a:r>
            <a:endParaRPr lang="en-US" sz="1600" i="1" dirty="0" smtClean="0"/>
          </a:p>
        </p:txBody>
      </p:sp>
    </p:spTree>
    <p:extLst>
      <p:ext uri="{BB962C8B-B14F-4D97-AF65-F5344CB8AC3E}">
        <p14:creationId xmlns:p14="http://schemas.microsoft.com/office/powerpoint/2010/main" val="607372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500" b="1" dirty="0" err="1" smtClean="0"/>
              <a:t>daint-gpu</a:t>
            </a:r>
            <a:endParaRPr lang="en-US" sz="2500" dirty="0"/>
          </a:p>
          <a:p>
            <a:r>
              <a:rPr lang="en-US" dirty="0" smtClean="0"/>
              <a:t>Amber/</a:t>
            </a:r>
            <a:r>
              <a:rPr lang="pt-BR" dirty="0"/>
              <a:t>16-CrayGNU-17.08-cuda-8.0</a:t>
            </a:r>
            <a:endParaRPr lang="en-US" dirty="0"/>
          </a:p>
          <a:p>
            <a:r>
              <a:rPr lang="en-US" dirty="0"/>
              <a:t>Boost/1.65.0-CrayGNU-17.08-python3</a:t>
            </a:r>
          </a:p>
          <a:p>
            <a:r>
              <a:rPr lang="en-US" dirty="0" smtClean="0"/>
              <a:t>CDO/</a:t>
            </a:r>
            <a:r>
              <a:rPr lang="pt-BR" dirty="0"/>
              <a:t>1.9.0-CrayGNU-17.08</a:t>
            </a:r>
            <a:endParaRPr lang="en-US" dirty="0"/>
          </a:p>
          <a:p>
            <a:r>
              <a:rPr lang="en-US" dirty="0" smtClean="0"/>
              <a:t>CP2K/</a:t>
            </a:r>
            <a:r>
              <a:rPr lang="pt-BR" dirty="0" smtClean="0"/>
              <a:t>5.1-CrayGNU-17.08-cuda-8.0</a:t>
            </a:r>
            <a:endParaRPr lang="en-US" dirty="0"/>
          </a:p>
          <a:p>
            <a:r>
              <a:rPr lang="en-US" dirty="0" smtClean="0"/>
              <a:t>CPMD/</a:t>
            </a:r>
            <a:r>
              <a:rPr lang="de-DE" dirty="0"/>
              <a:t>4.1-CrayIntel-17.08g</a:t>
            </a:r>
            <a:endParaRPr lang="en-US" dirty="0"/>
          </a:p>
          <a:p>
            <a:r>
              <a:rPr lang="en-US" dirty="0" smtClean="0"/>
              <a:t>GROMACS/</a:t>
            </a:r>
            <a:r>
              <a:rPr lang="pt-BR" dirty="0" smtClean="0"/>
              <a:t>2018-CrayGNU-17.08-cuda-8.0</a:t>
            </a:r>
            <a:endParaRPr lang="en-US" dirty="0"/>
          </a:p>
          <a:p>
            <a:r>
              <a:rPr lang="en-US" dirty="0" smtClean="0"/>
              <a:t>GSL/</a:t>
            </a:r>
            <a:r>
              <a:rPr lang="pt-BR" dirty="0"/>
              <a:t>2.4-CrayGNU-17.08</a:t>
            </a:r>
            <a:endParaRPr lang="en-US" dirty="0"/>
          </a:p>
          <a:p>
            <a:r>
              <a:rPr lang="en-US" dirty="0" smtClean="0"/>
              <a:t>LAMMPS/</a:t>
            </a:r>
            <a:r>
              <a:rPr lang="it-IT" dirty="0"/>
              <a:t>11Aug17-CrayGNU-17.08-cuda-8.0</a:t>
            </a:r>
            <a:endParaRPr lang="en-US" dirty="0"/>
          </a:p>
          <a:p>
            <a:r>
              <a:rPr lang="en-US" dirty="0" smtClean="0"/>
              <a:t>magma/</a:t>
            </a:r>
            <a:r>
              <a:rPr lang="pt-BR" dirty="0"/>
              <a:t>2.2.0-CrayGNU-17.08-cuda-8.0</a:t>
            </a:r>
            <a:endParaRPr lang="en-US" dirty="0"/>
          </a:p>
          <a:p>
            <a:r>
              <a:rPr lang="en-US" dirty="0" smtClean="0"/>
              <a:t>NAMD/</a:t>
            </a:r>
            <a:r>
              <a:rPr lang="de-DE" dirty="0"/>
              <a:t>2.12-CrayIntel-17.08-cuda-8.0</a:t>
            </a:r>
            <a:endParaRPr lang="en-US" dirty="0"/>
          </a:p>
          <a:p>
            <a:r>
              <a:rPr lang="en-US" dirty="0" smtClean="0"/>
              <a:t>NCL/6.4.0</a:t>
            </a:r>
            <a:endParaRPr lang="en-US" dirty="0"/>
          </a:p>
          <a:p>
            <a:r>
              <a:rPr lang="en-US" dirty="0" smtClean="0"/>
              <a:t>NCO/</a:t>
            </a:r>
            <a:r>
              <a:rPr lang="pt-BR" dirty="0" smtClean="0"/>
              <a:t>4.6.8-CrayGNU-17.08</a:t>
            </a:r>
          </a:p>
          <a:p>
            <a:r>
              <a:rPr lang="pt-BR" dirty="0" err="1" smtClean="0"/>
              <a:t>ParaView</a:t>
            </a:r>
            <a:r>
              <a:rPr lang="pt-BR" dirty="0" smtClean="0"/>
              <a:t>/5.4.1-CrayGNU-17.08-EGL</a:t>
            </a:r>
            <a:endParaRPr lang="en-US" dirty="0"/>
          </a:p>
          <a:p>
            <a:r>
              <a:rPr lang="en-US" dirty="0" err="1" smtClean="0"/>
              <a:t>QuantumESPRESSO</a:t>
            </a:r>
            <a:r>
              <a:rPr lang="en-US" dirty="0" smtClean="0"/>
              <a:t>/</a:t>
            </a:r>
            <a:r>
              <a:rPr lang="de-DE" dirty="0"/>
              <a:t>6.1.0-CrayIntel-17.08</a:t>
            </a:r>
            <a:endParaRPr lang="en-US" dirty="0"/>
          </a:p>
          <a:p>
            <a:r>
              <a:rPr lang="en-US" dirty="0" smtClean="0"/>
              <a:t>R/</a:t>
            </a:r>
            <a:r>
              <a:rPr lang="pt-BR" dirty="0"/>
              <a:t>3.4.2-CrayGNU-17.08</a:t>
            </a:r>
            <a:endParaRPr lang="en-US" dirty="0"/>
          </a:p>
          <a:p>
            <a:r>
              <a:rPr lang="en-US" dirty="0" smtClean="0"/>
              <a:t>VASP/</a:t>
            </a:r>
            <a:r>
              <a:rPr lang="pt-BR" dirty="0"/>
              <a:t>5.4.4-CrayIntel-17.08-cuda-8.0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200" b="1" dirty="0" err="1" smtClean="0"/>
              <a:t>daint</a:t>
            </a:r>
            <a:r>
              <a:rPr lang="en-US" sz="2200" b="1" dirty="0" smtClean="0"/>
              <a:t>-mc</a:t>
            </a:r>
            <a:endParaRPr lang="en-US" sz="2200" dirty="0" smtClean="0"/>
          </a:p>
          <a:p>
            <a:r>
              <a:rPr lang="en-US" dirty="0"/>
              <a:t>Amber/16-CrayGNU-17.08-parallel</a:t>
            </a:r>
          </a:p>
          <a:p>
            <a:r>
              <a:rPr lang="en-US" dirty="0"/>
              <a:t>Boost/1.65.0-CrayGNU-17.08-python3</a:t>
            </a:r>
          </a:p>
          <a:p>
            <a:r>
              <a:rPr lang="en-US" dirty="0" smtClean="0"/>
              <a:t>CDO/</a:t>
            </a:r>
            <a:r>
              <a:rPr lang="pt-BR" dirty="0"/>
              <a:t>1.9.0-CrayGNU-17.08</a:t>
            </a:r>
            <a:endParaRPr lang="en-US" dirty="0"/>
          </a:p>
          <a:p>
            <a:r>
              <a:rPr lang="en-US" dirty="0" smtClean="0"/>
              <a:t>CP2K/</a:t>
            </a:r>
            <a:r>
              <a:rPr lang="pt-BR" dirty="0" smtClean="0"/>
              <a:t>5.1-CrayGNU-17.08</a:t>
            </a:r>
            <a:endParaRPr lang="en-US" dirty="0"/>
          </a:p>
          <a:p>
            <a:r>
              <a:rPr lang="en-US" dirty="0" smtClean="0"/>
              <a:t>CPMD/</a:t>
            </a:r>
            <a:r>
              <a:rPr lang="de-DE" dirty="0"/>
              <a:t>4.1-CrayIntel-17.08g</a:t>
            </a:r>
            <a:endParaRPr lang="en-US" dirty="0"/>
          </a:p>
          <a:p>
            <a:r>
              <a:rPr lang="en-US" dirty="0" smtClean="0"/>
              <a:t>GROMACS/</a:t>
            </a:r>
            <a:r>
              <a:rPr lang="pt-BR" dirty="0" smtClean="0"/>
              <a:t>2018-CrayGNU-17.08</a:t>
            </a:r>
            <a:endParaRPr lang="en-US" dirty="0"/>
          </a:p>
          <a:p>
            <a:r>
              <a:rPr lang="en-US" dirty="0" smtClean="0"/>
              <a:t>GSL/</a:t>
            </a:r>
            <a:r>
              <a:rPr lang="pt-BR" dirty="0"/>
              <a:t>2.4-CrayGNU-17.08</a:t>
            </a:r>
            <a:endParaRPr lang="en-US" dirty="0"/>
          </a:p>
          <a:p>
            <a:r>
              <a:rPr lang="en-US" dirty="0" smtClean="0"/>
              <a:t>LAMMPS/</a:t>
            </a:r>
            <a:r>
              <a:rPr lang="it-IT" dirty="0"/>
              <a:t>11Aug17-CrayGNU-17.08</a:t>
            </a:r>
            <a:endParaRPr lang="en-US" dirty="0"/>
          </a:p>
          <a:p>
            <a:r>
              <a:rPr lang="en-US" dirty="0" smtClean="0"/>
              <a:t>NAMD/2.12-CrayIntel-17.08</a:t>
            </a:r>
            <a:endParaRPr lang="en-US" dirty="0"/>
          </a:p>
          <a:p>
            <a:r>
              <a:rPr lang="en-US" dirty="0" smtClean="0"/>
              <a:t>NCL/6.4.0</a:t>
            </a:r>
            <a:endParaRPr lang="en-US" dirty="0"/>
          </a:p>
          <a:p>
            <a:r>
              <a:rPr lang="en-US" dirty="0" smtClean="0"/>
              <a:t>NCO/4.6.8-CrayGNU-17.08</a:t>
            </a:r>
            <a:endParaRPr lang="en-US" dirty="0"/>
          </a:p>
          <a:p>
            <a:r>
              <a:rPr lang="en-US" dirty="0" err="1" smtClean="0"/>
              <a:t>QuantumESPRESSO</a:t>
            </a:r>
            <a:r>
              <a:rPr lang="en-US" dirty="0" smtClean="0"/>
              <a:t>/</a:t>
            </a:r>
            <a:r>
              <a:rPr lang="de-DE" dirty="0"/>
              <a:t>6.1.0-CrayIntel-17.08</a:t>
            </a:r>
            <a:endParaRPr lang="en-US" dirty="0"/>
          </a:p>
          <a:p>
            <a:r>
              <a:rPr lang="en-US" dirty="0" smtClean="0"/>
              <a:t>R/</a:t>
            </a:r>
            <a:r>
              <a:rPr lang="pt-BR" dirty="0"/>
              <a:t>3.4.2-CrayGNU-17.08</a:t>
            </a:r>
            <a:endParaRPr lang="en-US" dirty="0"/>
          </a:p>
          <a:p>
            <a:r>
              <a:rPr lang="en-US" dirty="0" smtClean="0"/>
              <a:t>VASP/</a:t>
            </a:r>
            <a:r>
              <a:rPr lang="pt-BR" dirty="0" smtClean="0"/>
              <a:t>5.4.4-CrayIntel-17.08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Building Software on Piz Daint</a:t>
            </a:r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20</a:t>
            </a:fld>
            <a:endParaRPr lang="de-CH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default modules for main scientific applications and libraries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991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EasyBuild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EasyBuild</a:t>
            </a:r>
            <a:r>
              <a:rPr lang="en-US" dirty="0"/>
              <a:t> is a </a:t>
            </a:r>
            <a:r>
              <a:rPr lang="en-US" dirty="0" smtClean="0"/>
              <a:t>HPC software installation </a:t>
            </a:r>
            <a:r>
              <a:rPr lang="en-US" dirty="0"/>
              <a:t>framework </a:t>
            </a:r>
            <a:r>
              <a:rPr lang="en-US" dirty="0" smtClean="0"/>
              <a:t>@ </a:t>
            </a:r>
            <a:r>
              <a:rPr lang="en-US" dirty="0" err="1" smtClean="0"/>
              <a:t>UGhent</a:t>
            </a:r>
            <a:r>
              <a:rPr lang="en-US" dirty="0" smtClean="0"/>
              <a:t> (Belgium)</a:t>
            </a:r>
          </a:p>
          <a:p>
            <a:pPr lvl="1"/>
            <a:r>
              <a:rPr lang="en-US" dirty="0" smtClean="0"/>
              <a:t>fully</a:t>
            </a:r>
            <a:r>
              <a:rPr lang="en-US" dirty="0"/>
              <a:t> </a:t>
            </a:r>
            <a:r>
              <a:rPr lang="en-US" b="1" dirty="0"/>
              <a:t>automates</a:t>
            </a:r>
            <a:r>
              <a:rPr lang="en-US" dirty="0"/>
              <a:t> software </a:t>
            </a:r>
            <a:r>
              <a:rPr lang="en-US" dirty="0" smtClean="0"/>
              <a:t>builds, allowing to </a:t>
            </a:r>
            <a:r>
              <a:rPr lang="en-US" b="1" dirty="0" smtClean="0"/>
              <a:t>reproduce</a:t>
            </a:r>
            <a:r>
              <a:rPr lang="en-US" dirty="0" smtClean="0"/>
              <a:t> easily previous builds</a:t>
            </a:r>
            <a:endParaRPr lang="en-US" dirty="0"/>
          </a:p>
          <a:p>
            <a:pPr lvl="1"/>
            <a:r>
              <a:rPr lang="en-US" dirty="0" smtClean="0"/>
              <a:t>addresses the </a:t>
            </a:r>
            <a:r>
              <a:rPr lang="en-US" dirty="0"/>
              <a:t>standard configure / make / make install </a:t>
            </a:r>
            <a:r>
              <a:rPr lang="en-US" dirty="0" smtClean="0"/>
              <a:t>procedure and much more</a:t>
            </a:r>
            <a:endParaRPr lang="en-US" dirty="0"/>
          </a:p>
          <a:p>
            <a:pPr lvl="1"/>
            <a:r>
              <a:rPr lang="en-US" dirty="0" smtClean="0"/>
              <a:t>software </a:t>
            </a:r>
            <a:r>
              <a:rPr lang="en-US" dirty="0"/>
              <a:t>build </a:t>
            </a:r>
            <a:r>
              <a:rPr lang="en-US" dirty="0" smtClean="0"/>
              <a:t>recipes are</a:t>
            </a:r>
            <a:r>
              <a:rPr lang="en-US" dirty="0"/>
              <a:t> </a:t>
            </a:r>
            <a:r>
              <a:rPr lang="en-US" b="1" dirty="0"/>
              <a:t>simple </a:t>
            </a:r>
            <a:r>
              <a:rPr lang="en-US" dirty="0" smtClean="0"/>
              <a:t>and</a:t>
            </a:r>
            <a:r>
              <a:rPr lang="en-US" b="1" dirty="0" smtClean="0"/>
              <a:t> </a:t>
            </a:r>
            <a:r>
              <a:rPr lang="en-US" dirty="0" smtClean="0"/>
              <a:t>feature </a:t>
            </a:r>
            <a:r>
              <a:rPr lang="en-US" b="1" dirty="0" smtClean="0"/>
              <a:t>automatic dependency resolution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Key features:</a:t>
            </a:r>
          </a:p>
          <a:p>
            <a:pPr lvl="1"/>
            <a:r>
              <a:rPr lang="en-US" dirty="0" smtClean="0"/>
              <a:t>supports</a:t>
            </a:r>
            <a:r>
              <a:rPr lang="en-US" dirty="0"/>
              <a:t> </a:t>
            </a:r>
            <a:r>
              <a:rPr lang="en-US" b="1" dirty="0"/>
              <a:t>co-existence of versions/builds</a:t>
            </a:r>
            <a:r>
              <a:rPr lang="en-US" dirty="0"/>
              <a:t> via dedicated installation prefix and module files</a:t>
            </a:r>
          </a:p>
          <a:p>
            <a:pPr lvl="1"/>
            <a:r>
              <a:rPr lang="en-US" dirty="0"/>
              <a:t>enables </a:t>
            </a:r>
            <a:r>
              <a:rPr lang="en-US" b="1" dirty="0"/>
              <a:t>sharing</a:t>
            </a:r>
            <a:r>
              <a:rPr lang="en-US" dirty="0"/>
              <a:t> with the HPC </a:t>
            </a:r>
            <a:r>
              <a:rPr lang="en-US" dirty="0" smtClean="0"/>
              <a:t>community: </a:t>
            </a:r>
            <a:r>
              <a:rPr lang="en-US" b="1" dirty="0"/>
              <a:t>growing</a:t>
            </a:r>
            <a:r>
              <a:rPr lang="en-US" dirty="0"/>
              <a:t> </a:t>
            </a:r>
            <a:r>
              <a:rPr lang="en-US" b="1" dirty="0"/>
              <a:t>community </a:t>
            </a:r>
            <a:r>
              <a:rPr lang="en-US" dirty="0"/>
              <a:t>of </a:t>
            </a:r>
            <a:r>
              <a:rPr lang="en-US" dirty="0" err="1"/>
              <a:t>EasyBuild</a:t>
            </a:r>
            <a:r>
              <a:rPr lang="en-US" dirty="0"/>
              <a:t> users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llows code </a:t>
            </a:r>
            <a:r>
              <a:rPr lang="en-US" dirty="0"/>
              <a:t>patching, generating module </a:t>
            </a:r>
            <a:r>
              <a:rPr lang="en-US" dirty="0" smtClean="0"/>
              <a:t>files and </a:t>
            </a:r>
            <a:r>
              <a:rPr lang="en-US" b="1" dirty="0" smtClean="0"/>
              <a:t>retaining </a:t>
            </a:r>
            <a:r>
              <a:rPr lang="en-US" b="1" dirty="0"/>
              <a:t>logs</a:t>
            </a:r>
            <a:r>
              <a:rPr lang="en-US" dirty="0"/>
              <a:t> </a:t>
            </a:r>
            <a:r>
              <a:rPr lang="en-US" dirty="0" smtClean="0"/>
              <a:t>of </a:t>
            </a:r>
            <a:r>
              <a:rPr lang="en-US" dirty="0"/>
              <a:t>the build processes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Advanced features:</a:t>
            </a:r>
          </a:p>
          <a:p>
            <a:pPr lvl="1"/>
            <a:r>
              <a:rPr lang="en-US" dirty="0" smtClean="0"/>
              <a:t>recipe file (know as </a:t>
            </a:r>
            <a:r>
              <a:rPr lang="en-US" b="1" dirty="0" err="1" smtClean="0"/>
              <a:t>easyconfig</a:t>
            </a:r>
            <a:r>
              <a:rPr lang="en-US" dirty="0" smtClean="0"/>
              <a:t>) used </a:t>
            </a:r>
            <a:r>
              <a:rPr lang="en-US" dirty="0"/>
              <a:t>for build is archived (install directory + </a:t>
            </a:r>
            <a:r>
              <a:rPr lang="en-US" dirty="0" smtClean="0"/>
              <a:t>online repository)</a:t>
            </a:r>
            <a:endParaRPr lang="en-US" dirty="0"/>
          </a:p>
          <a:p>
            <a:pPr lvl="1"/>
            <a:r>
              <a:rPr lang="en-US" dirty="0" smtClean="0"/>
              <a:t>build </a:t>
            </a:r>
            <a:r>
              <a:rPr lang="en-US" dirty="0"/>
              <a:t>entire software stack with a single command, using </a:t>
            </a:r>
            <a:r>
              <a:rPr lang="en-US" dirty="0" smtClean="0"/>
              <a:t>-r / --robot, in</a:t>
            </a:r>
            <a:r>
              <a:rPr lang="en-US" dirty="0"/>
              <a:t> </a:t>
            </a:r>
            <a:r>
              <a:rPr lang="en-US" b="1" dirty="0"/>
              <a:t>parallel</a:t>
            </a:r>
            <a:endParaRPr lang="en-US" dirty="0"/>
          </a:p>
          <a:p>
            <a:pPr lvl="1"/>
            <a:r>
              <a:rPr lang="en-US" dirty="0" smtClean="0"/>
              <a:t>robust </a:t>
            </a:r>
            <a:r>
              <a:rPr lang="en-US" dirty="0"/>
              <a:t>and thoroughly tested code base, fully unit-tested before each </a:t>
            </a:r>
            <a:r>
              <a:rPr lang="en-US" dirty="0" smtClean="0"/>
              <a:t>release</a:t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smtClean="0"/>
              <a:t>More information on the </a:t>
            </a:r>
            <a:r>
              <a:rPr lang="en-US" dirty="0" err="1" smtClean="0"/>
              <a:t>EasyBuild</a:t>
            </a:r>
            <a:r>
              <a:rPr lang="en-US" dirty="0" smtClean="0"/>
              <a:t> Documentation Portal </a:t>
            </a: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easybuild.readthedocs.io</a:t>
            </a:r>
            <a:r>
              <a:rPr lang="en-US" dirty="0" smtClean="0"/>
              <a:t>	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21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1817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EasyBuild</a:t>
            </a:r>
            <a:r>
              <a:rPr lang="en-US" dirty="0" smtClean="0"/>
              <a:t> Framework @ CSCS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31800" y="1087439"/>
            <a:ext cx="11328400" cy="5221881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 smtClean="0"/>
              <a:t>EasyBuild</a:t>
            </a:r>
            <a:r>
              <a:rPr lang="en-US" dirty="0" smtClean="0"/>
              <a:t> </a:t>
            </a:r>
            <a:r>
              <a:rPr lang="en-US" dirty="0"/>
              <a:t>is available through the module </a:t>
            </a:r>
            <a:r>
              <a:rPr lang="en-US" b="1" dirty="0" err="1"/>
              <a:t>EasyBuild</a:t>
            </a:r>
            <a:r>
              <a:rPr lang="en-US" b="1" dirty="0"/>
              <a:t>-custom</a:t>
            </a:r>
            <a:r>
              <a:rPr lang="en-US" dirty="0"/>
              <a:t>. This module defines the location of </a:t>
            </a:r>
            <a:r>
              <a:rPr lang="en-US" dirty="0" smtClean="0"/>
              <a:t>the configuration files, the </a:t>
            </a:r>
            <a:r>
              <a:rPr lang="en-US" dirty="0"/>
              <a:t>recipes that </a:t>
            </a:r>
            <a:r>
              <a:rPr lang="en-US" dirty="0" smtClean="0"/>
              <a:t>we provide </a:t>
            </a:r>
            <a:r>
              <a:rPr lang="en-US" dirty="0"/>
              <a:t>and </a:t>
            </a:r>
            <a:r>
              <a:rPr lang="en-US" dirty="0" smtClean="0"/>
              <a:t>the install path of the software stack:</a:t>
            </a:r>
            <a:endParaRPr lang="en-US" dirty="0"/>
          </a:p>
          <a:p>
            <a:pPr lvl="1"/>
            <a:r>
              <a:rPr lang="en-US" b="1" dirty="0" smtClean="0"/>
              <a:t>$ </a:t>
            </a:r>
            <a:r>
              <a:rPr lang="en-US" b="1" dirty="0"/>
              <a:t>module load </a:t>
            </a:r>
            <a:r>
              <a:rPr lang="en-US" b="1" dirty="0" err="1" smtClean="0"/>
              <a:t>EasyBuild</a:t>
            </a:r>
            <a:r>
              <a:rPr lang="en-US" b="1" dirty="0" smtClean="0"/>
              <a:t>-custom</a:t>
            </a:r>
          </a:p>
          <a:p>
            <a:pPr lvl="1"/>
            <a:endParaRPr lang="en-US" b="1" dirty="0"/>
          </a:p>
          <a:p>
            <a:r>
              <a:rPr lang="en-US" dirty="0"/>
              <a:t>On </a:t>
            </a:r>
            <a:r>
              <a:rPr lang="en-US" dirty="0" smtClean="0"/>
              <a:t>the Cray XC50/XC40 Piz </a:t>
            </a:r>
            <a:r>
              <a:rPr lang="en-US" dirty="0" err="1" smtClean="0"/>
              <a:t>Daint</a:t>
            </a:r>
            <a:r>
              <a:rPr lang="en-US" dirty="0" smtClean="0"/>
              <a:t> you </a:t>
            </a:r>
            <a:r>
              <a:rPr lang="en-US" dirty="0"/>
              <a:t>need to select which architecture should be targeted when building </a:t>
            </a:r>
            <a:r>
              <a:rPr lang="en-US" dirty="0" smtClean="0"/>
              <a:t>software. For instance you need to load the following to target the Cray XC50 with GPUs:</a:t>
            </a:r>
            <a:endParaRPr lang="en-US" dirty="0"/>
          </a:p>
          <a:p>
            <a:pPr lvl="1"/>
            <a:r>
              <a:rPr lang="en-US" b="1" dirty="0"/>
              <a:t>$ module load </a:t>
            </a:r>
            <a:r>
              <a:rPr lang="en-US" b="1" dirty="0" err="1"/>
              <a:t>daint-gpu</a:t>
            </a:r>
            <a:r>
              <a:rPr lang="en-US" b="1" dirty="0"/>
              <a:t> </a:t>
            </a:r>
            <a:r>
              <a:rPr lang="en-US" b="1" dirty="0" err="1" smtClean="0"/>
              <a:t>EasyBuild</a:t>
            </a:r>
            <a:r>
              <a:rPr lang="en-US" b="1" dirty="0" smtClean="0"/>
              <a:t>-custom</a:t>
            </a:r>
            <a:br>
              <a:rPr lang="en-US" b="1" dirty="0" smtClean="0"/>
            </a:br>
            <a:endParaRPr lang="en-US" dirty="0"/>
          </a:p>
          <a:p>
            <a:r>
              <a:rPr lang="en-US" dirty="0" smtClean="0"/>
              <a:t>On </a:t>
            </a:r>
            <a:r>
              <a:rPr lang="en-US" dirty="0"/>
              <a:t>Piz </a:t>
            </a:r>
            <a:r>
              <a:rPr lang="en-US" dirty="0" err="1"/>
              <a:t>Daint</a:t>
            </a:r>
            <a:r>
              <a:rPr lang="en-US" dirty="0"/>
              <a:t>, the </a:t>
            </a:r>
            <a:r>
              <a:rPr lang="en-US" dirty="0" err="1"/>
              <a:t>EasyBuild</a:t>
            </a:r>
            <a:r>
              <a:rPr lang="en-US" dirty="0"/>
              <a:t> software and modules will be installed by default </a:t>
            </a:r>
            <a:r>
              <a:rPr lang="en-US" dirty="0" smtClean="0"/>
              <a:t>on: </a:t>
            </a:r>
          </a:p>
          <a:p>
            <a:pPr lvl="1"/>
            <a:r>
              <a:rPr lang="en-US" b="1" dirty="0" smtClean="0"/>
              <a:t>$HOME/</a:t>
            </a:r>
            <a:r>
              <a:rPr lang="en-US" b="1" dirty="0" err="1" smtClean="0"/>
              <a:t>easybuild</a:t>
            </a:r>
            <a:r>
              <a:rPr lang="en-US" b="1" dirty="0" smtClean="0"/>
              <a:t>/</a:t>
            </a:r>
            <a:r>
              <a:rPr lang="en-US" b="1" dirty="0" err="1" smtClean="0"/>
              <a:t>daint</a:t>
            </a:r>
            <a:r>
              <a:rPr lang="en-US" b="1" dirty="0" smtClean="0"/>
              <a:t>/&lt;</a:t>
            </a:r>
            <a:r>
              <a:rPr lang="en-US" b="1" dirty="0" err="1" smtClean="0"/>
              <a:t>haswell|broadwell</a:t>
            </a:r>
            <a:r>
              <a:rPr lang="en-US" b="1" dirty="0" smtClean="0"/>
              <a:t>&gt;</a:t>
            </a:r>
          </a:p>
          <a:p>
            <a:pPr lvl="1"/>
            <a:r>
              <a:rPr lang="en-US" dirty="0" smtClean="0"/>
              <a:t>To use them, prepend </a:t>
            </a:r>
            <a:r>
              <a:rPr lang="en-US" b="1" dirty="0" smtClean="0"/>
              <a:t>$HOME/</a:t>
            </a:r>
            <a:r>
              <a:rPr lang="en-US" b="1" dirty="0" err="1" smtClean="0"/>
              <a:t>easybuild</a:t>
            </a:r>
            <a:r>
              <a:rPr lang="en-US" b="1" dirty="0" smtClean="0"/>
              <a:t>/</a:t>
            </a:r>
            <a:r>
              <a:rPr lang="en-US" b="1" dirty="0" err="1" smtClean="0"/>
              <a:t>daint</a:t>
            </a:r>
            <a:r>
              <a:rPr lang="en-US" b="1" dirty="0"/>
              <a:t>/&lt;</a:t>
            </a:r>
            <a:r>
              <a:rPr lang="en-US" b="1" dirty="0" err="1"/>
              <a:t>haswell|broadwell</a:t>
            </a:r>
            <a:r>
              <a:rPr lang="en-US" b="1" dirty="0" smtClean="0"/>
              <a:t>&gt;/modules/all </a:t>
            </a:r>
            <a:r>
              <a:rPr lang="en-US" dirty="0"/>
              <a:t>to </a:t>
            </a:r>
            <a:r>
              <a:rPr lang="en-US" b="1" dirty="0" smtClean="0"/>
              <a:t>MODULEPATH</a:t>
            </a:r>
          </a:p>
          <a:p>
            <a:pPr lvl="1"/>
            <a:endParaRPr lang="en-US" b="1" dirty="0"/>
          </a:p>
          <a:p>
            <a:r>
              <a:rPr lang="en-US" dirty="0" smtClean="0"/>
              <a:t>You </a:t>
            </a:r>
            <a:r>
              <a:rPr lang="en-US" dirty="0"/>
              <a:t>can override the default installation folder (EASYBUILD_PREFIX) and the default CSCS repository folder (EB_CUSTOM_REPOSITORY) </a:t>
            </a:r>
            <a:r>
              <a:rPr lang="en-US" dirty="0" smtClean="0"/>
              <a:t>if you export the following variables:</a:t>
            </a:r>
            <a:endParaRPr lang="en-US" dirty="0"/>
          </a:p>
          <a:p>
            <a:pPr lvl="1"/>
            <a:r>
              <a:rPr lang="en-US" b="1" dirty="0"/>
              <a:t>$ export EASYBUILD_PREFIX=/your/preferred/installation/folder</a:t>
            </a:r>
          </a:p>
          <a:p>
            <a:pPr lvl="1"/>
            <a:r>
              <a:rPr lang="en-US" b="1" dirty="0"/>
              <a:t>$ export EB_CUSTOM_REPOSITORY=/your/</a:t>
            </a:r>
            <a:r>
              <a:rPr lang="en-US" b="1" dirty="0" err="1"/>
              <a:t>cscs</a:t>
            </a:r>
            <a:r>
              <a:rPr lang="en-US" b="1" dirty="0"/>
              <a:t>/repository/folder</a:t>
            </a:r>
          </a:p>
          <a:p>
            <a:pPr lvl="1"/>
            <a:r>
              <a:rPr lang="en-US" b="1" dirty="0"/>
              <a:t>$ module load </a:t>
            </a:r>
            <a:r>
              <a:rPr lang="en-US" b="1" dirty="0" err="1" smtClean="0"/>
              <a:t>EasyBuild</a:t>
            </a:r>
            <a:r>
              <a:rPr lang="en-US" b="1" dirty="0" smtClean="0"/>
              <a:t>-custom</a:t>
            </a:r>
          </a:p>
          <a:p>
            <a:pPr lvl="1"/>
            <a:endParaRPr lang="en-US" dirty="0"/>
          </a:p>
          <a:p>
            <a:r>
              <a:rPr lang="en-US" dirty="0" smtClean="0"/>
              <a:t>How to build </a:t>
            </a:r>
            <a:r>
              <a:rPr lang="en-US" dirty="0"/>
              <a:t>a </a:t>
            </a:r>
            <a:r>
              <a:rPr lang="en-US" dirty="0" smtClean="0"/>
              <a:t>program resolving dependencies automatically:</a:t>
            </a:r>
            <a:endParaRPr lang="en-US" dirty="0"/>
          </a:p>
          <a:p>
            <a:pPr lvl="1"/>
            <a:r>
              <a:rPr lang="en-US" b="1" dirty="0"/>
              <a:t>$ </a:t>
            </a:r>
            <a:r>
              <a:rPr lang="en-US" b="1" dirty="0" err="1"/>
              <a:t>eb</a:t>
            </a:r>
            <a:r>
              <a:rPr lang="en-US" b="1" dirty="0"/>
              <a:t> </a:t>
            </a:r>
            <a:r>
              <a:rPr lang="en-US" b="1" dirty="0" smtClean="0"/>
              <a:t>&lt;</a:t>
            </a:r>
            <a:r>
              <a:rPr lang="en-US" b="1" dirty="0" err="1" smtClean="0"/>
              <a:t>name_version</a:t>
            </a:r>
            <a:r>
              <a:rPr lang="en-US" b="1" dirty="0" smtClean="0"/>
              <a:t>&gt;.</a:t>
            </a:r>
            <a:r>
              <a:rPr lang="en-US" b="1" dirty="0" err="1" smtClean="0"/>
              <a:t>eb</a:t>
            </a:r>
            <a:r>
              <a:rPr lang="en-US" b="1" dirty="0" smtClean="0"/>
              <a:t> </a:t>
            </a:r>
            <a:r>
              <a:rPr lang="en-US" b="1" dirty="0"/>
              <a:t>-r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22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05632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EasyBuild</a:t>
            </a:r>
            <a:r>
              <a:rPr lang="en-US" dirty="0" smtClean="0"/>
              <a:t> on Piz </a:t>
            </a:r>
            <a:r>
              <a:rPr lang="en-US" dirty="0" err="1" smtClean="0"/>
              <a:t>Daint</a:t>
            </a:r>
            <a:r>
              <a:rPr lang="en-US" dirty="0"/>
              <a:t>:</a:t>
            </a:r>
            <a:r>
              <a:rPr lang="en-US" dirty="0" smtClean="0"/>
              <a:t> configuration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23</a:t>
            </a:fld>
            <a:endParaRPr lang="de-CH" dirty="0"/>
          </a:p>
        </p:txBody>
      </p:sp>
      <p:pic>
        <p:nvPicPr>
          <p:cNvPr id="3" name="Picture 2" descr="easybuild_configuration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1624" y="928245"/>
            <a:ext cx="9000386" cy="54904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1052736"/>
            <a:ext cx="2711624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$ </a:t>
            </a:r>
            <a:r>
              <a:rPr lang="en-US" sz="1600" b="1" dirty="0" err="1"/>
              <a:t>eb</a:t>
            </a:r>
            <a:r>
              <a:rPr lang="en-US" sz="1600" b="1" dirty="0"/>
              <a:t> -</a:t>
            </a:r>
            <a:r>
              <a:rPr lang="en-US" sz="1600" b="1" dirty="0" smtClean="0"/>
              <a:t>h / -H </a:t>
            </a:r>
            <a:r>
              <a:rPr lang="en-US" sz="1600" dirty="0" smtClean="0"/>
              <a:t>(help screen)</a:t>
            </a:r>
          </a:p>
          <a:p>
            <a:endParaRPr lang="en-US" sz="1600" dirty="0"/>
          </a:p>
          <a:p>
            <a:r>
              <a:rPr lang="en-US" sz="1600" dirty="0" smtClean="0"/>
              <a:t>CRAY_CPU_TARGET is defined as </a:t>
            </a:r>
            <a:r>
              <a:rPr lang="en-US" sz="1600" b="1" dirty="0" err="1" smtClean="0"/>
              <a:t>haswell</a:t>
            </a:r>
            <a:r>
              <a:rPr lang="en-US" sz="1600" dirty="0" smtClean="0"/>
              <a:t> when </a:t>
            </a:r>
            <a:r>
              <a:rPr lang="en-US" sz="1600" b="1" dirty="0" err="1" smtClean="0"/>
              <a:t>daint-gpu</a:t>
            </a:r>
            <a:r>
              <a:rPr lang="en-US" sz="1600" dirty="0" smtClean="0"/>
              <a:t> module is loaded</a:t>
            </a:r>
          </a:p>
          <a:p>
            <a:endParaRPr lang="en-US" sz="1600" dirty="0"/>
          </a:p>
          <a:p>
            <a:r>
              <a:rPr lang="en-US" sz="1600" dirty="0" smtClean="0"/>
              <a:t>The </a:t>
            </a:r>
            <a:r>
              <a:rPr lang="en-US" sz="1600" b="1" dirty="0" err="1" smtClean="0"/>
              <a:t>EasyBuild</a:t>
            </a:r>
            <a:r>
              <a:rPr lang="en-US" sz="1600" b="1" dirty="0" smtClean="0"/>
              <a:t>-custom</a:t>
            </a:r>
            <a:r>
              <a:rPr lang="en-US" sz="1600" dirty="0" smtClean="0"/>
              <a:t> </a:t>
            </a:r>
            <a:r>
              <a:rPr lang="en-US" sz="1600" dirty="0" err="1" smtClean="0"/>
              <a:t>modulefile</a:t>
            </a:r>
            <a:r>
              <a:rPr lang="en-US" sz="1600" dirty="0" smtClean="0"/>
              <a:t> defines a set of environment variables:</a:t>
            </a:r>
          </a:p>
          <a:p>
            <a:endParaRPr lang="en-US" sz="1600" dirty="0"/>
          </a:p>
          <a:p>
            <a:r>
              <a:rPr lang="en-US" sz="1600" b="1" dirty="0" smtClean="0"/>
              <a:t>EASYBUILD_PREFIX</a:t>
            </a:r>
          </a:p>
          <a:p>
            <a:r>
              <a:rPr lang="en-US" sz="1600" dirty="0" smtClean="0"/>
              <a:t>This is the root folder for the modules that will be built within the session</a:t>
            </a:r>
          </a:p>
          <a:p>
            <a:endParaRPr lang="en-US" sz="1600" dirty="0"/>
          </a:p>
          <a:p>
            <a:r>
              <a:rPr lang="en-US" sz="1400" b="1" dirty="0" smtClean="0"/>
              <a:t>EASYBUILD_ROBOT_PATHS</a:t>
            </a:r>
            <a:br>
              <a:rPr lang="en-US" sz="1400" b="1" dirty="0" smtClean="0"/>
            </a:br>
            <a:r>
              <a:rPr lang="en-US" sz="1600" dirty="0" smtClean="0"/>
              <a:t>It contains the folders where the </a:t>
            </a:r>
            <a:r>
              <a:rPr lang="en-US" sz="1600" dirty="0" err="1" smtClean="0"/>
              <a:t>EasyBuild</a:t>
            </a:r>
            <a:r>
              <a:rPr lang="en-US" sz="1600" dirty="0" smtClean="0"/>
              <a:t> engine will search for configuration files to build in this session</a:t>
            </a:r>
          </a:p>
        </p:txBody>
      </p:sp>
    </p:spTree>
    <p:extLst>
      <p:ext uri="{BB962C8B-B14F-4D97-AF65-F5344CB8AC3E}">
        <p14:creationId xmlns:p14="http://schemas.microsoft.com/office/powerpoint/2010/main" val="3062291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1800" y="46039"/>
            <a:ext cx="11424840" cy="862012"/>
          </a:xfrm>
        </p:spPr>
        <p:txBody>
          <a:bodyPr/>
          <a:lstStyle/>
          <a:p>
            <a:r>
              <a:rPr lang="en-US" dirty="0" err="1" smtClean="0"/>
              <a:t>EasyBuild</a:t>
            </a:r>
            <a:r>
              <a:rPr lang="en-US" dirty="0" smtClean="0"/>
              <a:t> on Piz </a:t>
            </a:r>
            <a:r>
              <a:rPr lang="en-US" dirty="0" err="1" smtClean="0"/>
              <a:t>Daint</a:t>
            </a:r>
            <a:r>
              <a:rPr lang="en-US" dirty="0" smtClean="0"/>
              <a:t>: search and install local modules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24</a:t>
            </a:fld>
            <a:endParaRPr lang="de-CH" dirty="0"/>
          </a:p>
        </p:txBody>
      </p:sp>
      <p:sp>
        <p:nvSpPr>
          <p:cNvPr id="8" name="TextBox 7"/>
          <p:cNvSpPr txBox="1"/>
          <p:nvPr/>
        </p:nvSpPr>
        <p:spPr>
          <a:xfrm>
            <a:off x="0" y="1052736"/>
            <a:ext cx="2711624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We look for </a:t>
            </a:r>
            <a:r>
              <a:rPr lang="en-US" sz="1600" b="1" dirty="0" smtClean="0"/>
              <a:t>GROMACS</a:t>
            </a:r>
            <a:r>
              <a:rPr lang="en-US" sz="1600" dirty="0" smtClean="0"/>
              <a:t> and we filter the recipes built with a </a:t>
            </a:r>
            <a:r>
              <a:rPr lang="en-US" sz="1600" b="1" dirty="0" smtClean="0"/>
              <a:t>Cray</a:t>
            </a:r>
            <a:r>
              <a:rPr lang="en-US" sz="1600" dirty="0" smtClean="0"/>
              <a:t> toolchain</a:t>
            </a:r>
          </a:p>
          <a:p>
            <a:endParaRPr lang="en-US" sz="1600" dirty="0" smtClean="0"/>
          </a:p>
          <a:p>
            <a:r>
              <a:rPr lang="en-US" sz="1600" b="1" dirty="0"/>
              <a:t>$ </a:t>
            </a:r>
            <a:r>
              <a:rPr lang="en-US" sz="1600" b="1" dirty="0" err="1"/>
              <a:t>eb</a:t>
            </a:r>
            <a:r>
              <a:rPr lang="en-US" sz="1600" b="1" dirty="0"/>
              <a:t> -</a:t>
            </a:r>
            <a:r>
              <a:rPr lang="en-US" sz="1600" b="1" dirty="0" smtClean="0"/>
              <a:t>S</a:t>
            </a:r>
            <a:r>
              <a:rPr lang="en-US" sz="1600" b="1" dirty="0"/>
              <a:t>/--search &lt;pattern&gt;</a:t>
            </a:r>
          </a:p>
          <a:p>
            <a:endParaRPr lang="en-US" sz="1600" dirty="0" smtClean="0"/>
          </a:p>
          <a:p>
            <a:r>
              <a:rPr lang="en-US" sz="1600" dirty="0" smtClean="0"/>
              <a:t>We build resolving the dependencies the recipe providing GROMACS with the PLUMED plugin for MD</a:t>
            </a:r>
            <a:endParaRPr lang="en-US" sz="1600" dirty="0"/>
          </a:p>
          <a:p>
            <a:endParaRPr lang="en-US" sz="1600" b="1" dirty="0" smtClean="0"/>
          </a:p>
          <a:p>
            <a:r>
              <a:rPr lang="en-US" sz="1600" b="1" dirty="0" smtClean="0"/>
              <a:t>$ </a:t>
            </a:r>
            <a:r>
              <a:rPr lang="en-US" sz="1600" b="1" dirty="0" err="1"/>
              <a:t>eb</a:t>
            </a:r>
            <a:r>
              <a:rPr lang="en-US" sz="1600" b="1" dirty="0"/>
              <a:t> </a:t>
            </a:r>
            <a:r>
              <a:rPr lang="en-US" sz="1600" b="1" dirty="0" smtClean="0"/>
              <a:t>&lt;file&gt;.</a:t>
            </a:r>
            <a:r>
              <a:rPr lang="en-US" sz="1600" b="1" dirty="0" err="1" smtClean="0"/>
              <a:t>eb</a:t>
            </a:r>
            <a:r>
              <a:rPr lang="en-US" sz="1600" b="1" dirty="0" smtClean="0"/>
              <a:t> </a:t>
            </a:r>
            <a:r>
              <a:rPr lang="en-US" sz="1600" b="1" dirty="0"/>
              <a:t>-</a:t>
            </a:r>
            <a:r>
              <a:rPr lang="en-US" sz="1600" b="1" dirty="0" smtClean="0"/>
              <a:t>r</a:t>
            </a:r>
            <a:endParaRPr lang="en-US" sz="1600" dirty="0"/>
          </a:p>
          <a:p>
            <a:endParaRPr lang="en-US" sz="1600" dirty="0" smtClean="0"/>
          </a:p>
          <a:p>
            <a:r>
              <a:rPr lang="en-US" sz="1600" dirty="0" smtClean="0"/>
              <a:t>The module is built under </a:t>
            </a:r>
            <a:r>
              <a:rPr lang="en-US" sz="1600" b="1" dirty="0" smtClean="0"/>
              <a:t>$HOME </a:t>
            </a:r>
            <a:r>
              <a:rPr lang="en-US" sz="1600" dirty="0" smtClean="0"/>
              <a:t>and can be loaded later after prepending the full path to the environment variable </a:t>
            </a:r>
            <a:r>
              <a:rPr lang="en-US" sz="1600" b="1" dirty="0" smtClean="0"/>
              <a:t>MODULEPATH</a:t>
            </a:r>
            <a:r>
              <a:rPr lang="en-US" sz="1600" dirty="0" smtClean="0"/>
              <a:t>:</a:t>
            </a:r>
            <a:endParaRPr lang="en-US" sz="1600" dirty="0"/>
          </a:p>
          <a:p>
            <a:r>
              <a:rPr lang="en-US" sz="1600" b="1" dirty="0" smtClean="0"/>
              <a:t>$ module use &lt;</a:t>
            </a:r>
            <a:r>
              <a:rPr lang="en-US" sz="1600" b="1" dirty="0" err="1" smtClean="0"/>
              <a:t>localpath</a:t>
            </a:r>
            <a:r>
              <a:rPr lang="en-US" sz="1600" b="1" dirty="0" smtClean="0"/>
              <a:t>&gt;</a:t>
            </a:r>
          </a:p>
        </p:txBody>
      </p:sp>
      <p:pic>
        <p:nvPicPr>
          <p:cNvPr id="2" name="Picture 1" descr="easybuild_search_buil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1624" y="862395"/>
            <a:ext cx="9361040" cy="5550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26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1800" y="46039"/>
            <a:ext cx="11424840" cy="862012"/>
          </a:xfrm>
        </p:spPr>
        <p:txBody>
          <a:bodyPr/>
          <a:lstStyle/>
          <a:p>
            <a:r>
              <a:rPr lang="en-US" dirty="0" err="1" smtClean="0"/>
              <a:t>EasyBuild</a:t>
            </a:r>
            <a:r>
              <a:rPr lang="en-US" dirty="0" smtClean="0"/>
              <a:t> on Piz </a:t>
            </a:r>
            <a:r>
              <a:rPr lang="en-US" dirty="0" err="1" smtClean="0"/>
              <a:t>Daint</a:t>
            </a:r>
            <a:r>
              <a:rPr lang="en-US" dirty="0" smtClean="0"/>
              <a:t>: tweaking </a:t>
            </a:r>
            <a:r>
              <a:rPr lang="en-US" dirty="0"/>
              <a:t>existing </a:t>
            </a:r>
            <a:r>
              <a:rPr lang="en-US" dirty="0" err="1"/>
              <a:t>easyconfig</a:t>
            </a:r>
            <a:r>
              <a:rPr lang="en-US" dirty="0"/>
              <a:t> </a:t>
            </a:r>
            <a:r>
              <a:rPr lang="en-US" dirty="0" smtClean="0"/>
              <a:t>files locally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25</a:t>
            </a:fld>
            <a:endParaRPr lang="de-CH" dirty="0"/>
          </a:p>
        </p:txBody>
      </p:sp>
      <p:sp>
        <p:nvSpPr>
          <p:cNvPr id="8" name="TextBox 7"/>
          <p:cNvSpPr txBox="1"/>
          <p:nvPr/>
        </p:nvSpPr>
        <p:spPr>
          <a:xfrm>
            <a:off x="0" y="1052737"/>
            <a:ext cx="2774449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Modifying </a:t>
            </a:r>
            <a:r>
              <a:rPr lang="en-US" sz="1600" dirty="0" err="1"/>
              <a:t>easyconfig</a:t>
            </a:r>
            <a:r>
              <a:rPr lang="en-US" sz="1600" dirty="0"/>
              <a:t> files on the fly </a:t>
            </a:r>
            <a:r>
              <a:rPr lang="en-US" sz="1600" dirty="0" smtClean="0"/>
              <a:t>without manually creating all the input files</a:t>
            </a:r>
            <a:r>
              <a:rPr lang="en-US" sz="1600" dirty="0"/>
              <a:t> </a:t>
            </a:r>
            <a:r>
              <a:rPr lang="en-US" sz="1600" dirty="0" smtClean="0"/>
              <a:t>using </a:t>
            </a:r>
            <a:r>
              <a:rPr lang="en-US" sz="1600" dirty="0"/>
              <a:t>the </a:t>
            </a:r>
            <a:r>
              <a:rPr lang="en-US" sz="1600" b="1" dirty="0"/>
              <a:t>--try-*</a:t>
            </a:r>
            <a:r>
              <a:rPr lang="en-US" sz="1600" dirty="0"/>
              <a:t> </a:t>
            </a:r>
            <a:r>
              <a:rPr lang="en-US" sz="1600" dirty="0" smtClean="0"/>
              <a:t>options</a:t>
            </a:r>
          </a:p>
          <a:p>
            <a:endParaRPr lang="en-US" sz="1600" dirty="0" smtClean="0"/>
          </a:p>
          <a:p>
            <a:r>
              <a:rPr lang="en-US" sz="1600" dirty="0" smtClean="0"/>
              <a:t>We try to build the more recent </a:t>
            </a:r>
            <a:r>
              <a:rPr lang="en-US" sz="1600" b="1" dirty="0" smtClean="0"/>
              <a:t>GROMACS</a:t>
            </a:r>
            <a:r>
              <a:rPr lang="en-US" sz="1600" dirty="0" smtClean="0"/>
              <a:t> </a:t>
            </a:r>
            <a:r>
              <a:rPr lang="en-US" sz="1600" b="1" dirty="0" smtClean="0"/>
              <a:t>2018</a:t>
            </a:r>
            <a:r>
              <a:rPr lang="en-US" sz="1600" dirty="0" smtClean="0"/>
              <a:t> release from version 2016.3</a:t>
            </a:r>
          </a:p>
          <a:p>
            <a:endParaRPr lang="en-US" sz="1600" dirty="0" smtClean="0"/>
          </a:p>
          <a:p>
            <a:r>
              <a:rPr lang="en-US" sz="1600" dirty="0" smtClean="0"/>
              <a:t>The </a:t>
            </a:r>
            <a:r>
              <a:rPr lang="en-US" sz="1600" dirty="0" err="1" smtClean="0"/>
              <a:t>EasyBuild</a:t>
            </a:r>
            <a:r>
              <a:rPr lang="en-US" sz="1600" dirty="0" smtClean="0"/>
              <a:t> flag to use is</a:t>
            </a:r>
          </a:p>
          <a:p>
            <a:r>
              <a:rPr lang="en-US" sz="1600" b="1" dirty="0" smtClean="0"/>
              <a:t>--try-software-version</a:t>
            </a:r>
            <a:endParaRPr lang="en-US" sz="1600" b="1" dirty="0"/>
          </a:p>
          <a:p>
            <a:endParaRPr lang="en-US" sz="1600" dirty="0" smtClean="0"/>
          </a:p>
          <a:p>
            <a:r>
              <a:rPr lang="en-US" sz="1600" dirty="0" err="1" smtClean="0"/>
              <a:t>EasyBuild</a:t>
            </a:r>
            <a:r>
              <a:rPr lang="en-US" sz="1600" dirty="0" smtClean="0"/>
              <a:t> will try resolving the dependencies with </a:t>
            </a:r>
            <a:r>
              <a:rPr lang="en-US" sz="1600" b="1" dirty="0" smtClean="0"/>
              <a:t>-r</a:t>
            </a:r>
            <a:r>
              <a:rPr lang="en-US" sz="1600" dirty="0" smtClean="0"/>
              <a:t>:</a:t>
            </a:r>
          </a:p>
          <a:p>
            <a:r>
              <a:rPr lang="en-US" sz="1600" dirty="0" smtClean="0"/>
              <a:t>do not hard-code versions but use </a:t>
            </a:r>
            <a:r>
              <a:rPr lang="en-US" sz="1600" b="1" dirty="0" smtClean="0"/>
              <a:t>string templates</a:t>
            </a:r>
            <a:r>
              <a:rPr lang="en-US" sz="1600" dirty="0" smtClean="0"/>
              <a:t>:</a:t>
            </a:r>
            <a:endParaRPr lang="en-US" sz="1600" dirty="0"/>
          </a:p>
          <a:p>
            <a:r>
              <a:rPr lang="en-US" sz="1400" b="1" dirty="0"/>
              <a:t>--</a:t>
            </a:r>
            <a:r>
              <a:rPr lang="en-US" sz="1400" b="1" dirty="0" smtClean="0"/>
              <a:t>avail-</a:t>
            </a:r>
            <a:r>
              <a:rPr lang="en-US" sz="1400" b="1" dirty="0" err="1" smtClean="0"/>
              <a:t>easyconfig</a:t>
            </a:r>
            <a:r>
              <a:rPr lang="en-US" sz="1400" b="1" dirty="0" smtClean="0"/>
              <a:t>-templates</a:t>
            </a:r>
          </a:p>
          <a:p>
            <a:endParaRPr lang="en-US" sz="1400" b="1" dirty="0"/>
          </a:p>
          <a:p>
            <a:r>
              <a:rPr lang="en-US" sz="1400" dirty="0" smtClean="0"/>
              <a:t>More details available at the link:</a:t>
            </a:r>
          </a:p>
          <a:p>
            <a:r>
              <a:rPr lang="en-US" sz="1200" dirty="0" smtClean="0">
                <a:hlinkClick r:id="rId2"/>
              </a:rPr>
              <a:t>http</a:t>
            </a:r>
            <a:r>
              <a:rPr lang="en-US" sz="1200" dirty="0">
                <a:hlinkClick r:id="rId2"/>
              </a:rPr>
              <a:t>://</a:t>
            </a:r>
            <a:r>
              <a:rPr lang="en-US" sz="1200" dirty="0" smtClean="0">
                <a:hlinkClick r:id="rId2"/>
              </a:rPr>
              <a:t>easybuild.readthedocs.io/en/latest/Writing_easyconfig_files.html</a:t>
            </a:r>
            <a:endParaRPr lang="en-US" sz="1200" dirty="0" smtClean="0"/>
          </a:p>
          <a:p>
            <a:endParaRPr lang="en-US" sz="1400" dirty="0" smtClean="0"/>
          </a:p>
          <a:p>
            <a:endParaRPr lang="en-US" sz="1400" b="1" dirty="0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343" y="1190027"/>
            <a:ext cx="9111305" cy="483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15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1800" y="46039"/>
            <a:ext cx="11424840" cy="862012"/>
          </a:xfrm>
        </p:spPr>
        <p:txBody>
          <a:bodyPr/>
          <a:lstStyle/>
          <a:p>
            <a:r>
              <a:rPr lang="en-US" dirty="0" err="1" smtClean="0"/>
              <a:t>EasyBuild</a:t>
            </a:r>
            <a:r>
              <a:rPr lang="en-US" dirty="0" smtClean="0"/>
              <a:t> on Piz </a:t>
            </a:r>
            <a:r>
              <a:rPr lang="en-US" dirty="0" err="1" smtClean="0"/>
              <a:t>Daint</a:t>
            </a:r>
            <a:r>
              <a:rPr lang="en-US" dirty="0" smtClean="0"/>
              <a:t>: customizing existing recipes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26</a:t>
            </a:fld>
            <a:endParaRPr lang="de-CH" dirty="0"/>
          </a:p>
        </p:txBody>
      </p:sp>
      <p:sp>
        <p:nvSpPr>
          <p:cNvPr id="3" name="TextBox 2"/>
          <p:cNvSpPr txBox="1"/>
          <p:nvPr/>
        </p:nvSpPr>
        <p:spPr>
          <a:xfrm>
            <a:off x="431800" y="1124744"/>
            <a:ext cx="984066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r>
              <a:rPr lang="en-US" dirty="0" smtClean="0"/>
              <a:t>In order to </a:t>
            </a:r>
            <a:r>
              <a:rPr lang="en-US" dirty="0"/>
              <a:t>extend or customize </a:t>
            </a:r>
            <a:r>
              <a:rPr lang="en-US" dirty="0" smtClean="0"/>
              <a:t>an existing </a:t>
            </a:r>
            <a:r>
              <a:rPr lang="en-US" dirty="0"/>
              <a:t>CSCS </a:t>
            </a:r>
            <a:r>
              <a:rPr lang="en-US" dirty="0" err="1"/>
              <a:t>EasyBuild</a:t>
            </a:r>
            <a:r>
              <a:rPr lang="en-US" dirty="0"/>
              <a:t> </a:t>
            </a:r>
            <a:r>
              <a:rPr lang="en-US" dirty="0" smtClean="0"/>
              <a:t>recipe, the first step will be to clone the CSCS </a:t>
            </a:r>
            <a:r>
              <a:rPr lang="en-US" dirty="0"/>
              <a:t>production </a:t>
            </a:r>
            <a:r>
              <a:rPr lang="en-US" dirty="0" smtClean="0"/>
              <a:t>project from </a:t>
            </a:r>
            <a:r>
              <a:rPr lang="en-US" dirty="0"/>
              <a:t>GitHub </a:t>
            </a:r>
            <a:r>
              <a:rPr lang="en-US" dirty="0" smtClean="0"/>
              <a:t>to create your own local private repository:</a:t>
            </a:r>
            <a:endParaRPr lang="en-US" dirty="0"/>
          </a:p>
          <a:p>
            <a:pPr marL="742950" lvl="1" indent="-285750">
              <a:buClr>
                <a:schemeClr val="bg2"/>
              </a:buClr>
              <a:buFont typeface="Wingdings" charset="2"/>
              <a:buChar char="§"/>
            </a:pPr>
            <a:r>
              <a:rPr lang="en-US" b="1" dirty="0" err="1"/>
              <a:t>git</a:t>
            </a:r>
            <a:r>
              <a:rPr lang="en-US" b="1" dirty="0"/>
              <a:t> clone https://</a:t>
            </a:r>
            <a:r>
              <a:rPr lang="en-US" b="1" dirty="0" err="1"/>
              <a:t>github.com</a:t>
            </a:r>
            <a:r>
              <a:rPr lang="en-US" b="1" dirty="0"/>
              <a:t>/eth-</a:t>
            </a:r>
            <a:r>
              <a:rPr lang="en-US" b="1" dirty="0" err="1"/>
              <a:t>cscs</a:t>
            </a:r>
            <a:r>
              <a:rPr lang="en-US" b="1" dirty="0"/>
              <a:t>/</a:t>
            </a:r>
            <a:r>
              <a:rPr lang="en-US" b="1" dirty="0" err="1"/>
              <a:t>production.git</a:t>
            </a:r>
            <a:r>
              <a:rPr lang="en-US" dirty="0"/>
              <a:t> </a:t>
            </a:r>
          </a:p>
          <a:p>
            <a:pPr marL="742950" lvl="1" indent="-285750">
              <a:buClr>
                <a:schemeClr val="bg2"/>
              </a:buClr>
              <a:buFont typeface="Wingdings" charset="2"/>
              <a:buChar char="§"/>
            </a:pPr>
            <a:endParaRPr lang="en-US" dirty="0" smtClean="0"/>
          </a:p>
          <a:p>
            <a:pPr>
              <a:buClr>
                <a:schemeClr val="bg2"/>
              </a:buClr>
            </a:pPr>
            <a:endParaRPr lang="en-US" dirty="0" smtClean="0"/>
          </a:p>
          <a:p>
            <a:pPr>
              <a:buClr>
                <a:schemeClr val="bg2"/>
              </a:buClr>
            </a:pPr>
            <a:endParaRPr lang="en-US" dirty="0"/>
          </a:p>
          <a:p>
            <a:pPr>
              <a:buClr>
                <a:schemeClr val="bg2"/>
              </a:buClr>
            </a:pPr>
            <a:endParaRPr lang="en-US" dirty="0" smtClean="0"/>
          </a:p>
          <a:p>
            <a:pPr>
              <a:buClr>
                <a:schemeClr val="bg2"/>
              </a:buClr>
            </a:pPr>
            <a:endParaRPr lang="en-US" dirty="0" smtClean="0"/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r>
              <a:rPr lang="en-US" dirty="0" smtClean="0"/>
              <a:t>The </a:t>
            </a:r>
            <a:r>
              <a:rPr lang="en-US" dirty="0"/>
              <a:t>command </a:t>
            </a:r>
            <a:r>
              <a:rPr lang="en-US" dirty="0" smtClean="0"/>
              <a:t>will </a:t>
            </a:r>
            <a:r>
              <a:rPr lang="en-US" dirty="0"/>
              <a:t>download the </a:t>
            </a:r>
            <a:r>
              <a:rPr lang="en-US" dirty="0" smtClean="0"/>
              <a:t>repository under the newly </a:t>
            </a:r>
            <a:r>
              <a:rPr lang="en-US" dirty="0"/>
              <a:t>created folder </a:t>
            </a:r>
            <a:r>
              <a:rPr lang="en-US" b="1" dirty="0" smtClean="0"/>
              <a:t>production</a:t>
            </a:r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r>
              <a:rPr lang="en-US" dirty="0" smtClean="0"/>
              <a:t> </a:t>
            </a:r>
            <a:r>
              <a:rPr lang="en-US" dirty="0"/>
              <a:t>CSCS </a:t>
            </a:r>
            <a:r>
              <a:rPr lang="en-US" dirty="0" err="1"/>
              <a:t>EasyBuild</a:t>
            </a:r>
            <a:r>
              <a:rPr lang="en-US" dirty="0"/>
              <a:t> recipes </a:t>
            </a:r>
            <a:r>
              <a:rPr lang="en-US" dirty="0" smtClean="0"/>
              <a:t>are listed alphabetically in </a:t>
            </a:r>
            <a:r>
              <a:rPr lang="en-US" b="1" dirty="0" smtClean="0"/>
              <a:t>production/</a:t>
            </a:r>
            <a:r>
              <a:rPr lang="en-US" b="1" dirty="0" err="1" smtClean="0"/>
              <a:t>easybuild</a:t>
            </a:r>
            <a:r>
              <a:rPr lang="en-US" b="1" dirty="0" smtClean="0"/>
              <a:t>/</a:t>
            </a:r>
            <a:r>
              <a:rPr lang="en-US" b="1" dirty="0" err="1" smtClean="0"/>
              <a:t>easyconfigs</a:t>
            </a:r>
            <a:endParaRPr lang="en-US" b="1" dirty="0"/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endParaRPr lang="en-US" b="1" dirty="0"/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endParaRPr lang="en-US" b="1" dirty="0" smtClean="0"/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endParaRPr lang="en-US" b="1" dirty="0"/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endParaRPr lang="en-US" b="1" dirty="0" smtClean="0"/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endParaRPr lang="en-US" dirty="0"/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r>
              <a:rPr lang="en-US" dirty="0" smtClean="0"/>
              <a:t>To use your local repository, you need </a:t>
            </a:r>
            <a:r>
              <a:rPr lang="en-US" dirty="0"/>
              <a:t>to export </a:t>
            </a:r>
            <a:r>
              <a:rPr lang="en-US" dirty="0" smtClean="0"/>
              <a:t>this </a:t>
            </a:r>
            <a:r>
              <a:rPr lang="en-US" dirty="0" err="1" smtClean="0"/>
              <a:t>EasyBuild</a:t>
            </a:r>
            <a:r>
              <a:rPr lang="en-US" dirty="0" smtClean="0"/>
              <a:t> </a:t>
            </a:r>
            <a:r>
              <a:rPr lang="en-US" dirty="0"/>
              <a:t>environment variable:</a:t>
            </a:r>
          </a:p>
          <a:p>
            <a:pPr marL="742950" lvl="1" indent="-285750">
              <a:buClr>
                <a:schemeClr val="bg2"/>
              </a:buClr>
              <a:buFont typeface="Wingdings" charset="2"/>
              <a:buChar char="§"/>
            </a:pPr>
            <a:r>
              <a:rPr lang="en-US" b="1" dirty="0"/>
              <a:t>export EB_CUSTOM_REPOSITORY</a:t>
            </a:r>
            <a:r>
              <a:rPr lang="en-US" b="1" dirty="0" smtClean="0"/>
              <a:t>=&lt;</a:t>
            </a:r>
            <a:r>
              <a:rPr lang="en-US" b="1" dirty="0" err="1"/>
              <a:t>your_local_path</a:t>
            </a:r>
            <a:r>
              <a:rPr lang="en-US" b="1" dirty="0"/>
              <a:t>&gt;/production/</a:t>
            </a:r>
            <a:r>
              <a:rPr lang="en-US" b="1" dirty="0" err="1"/>
              <a:t>easybuild</a:t>
            </a:r>
            <a:r>
              <a:rPr lang="en-US" b="1" dirty="0"/>
              <a:t> </a:t>
            </a:r>
            <a:endParaRPr lang="en-US" b="1" dirty="0" smtClean="0"/>
          </a:p>
          <a:p>
            <a:pPr marL="742950" lvl="1" indent="-285750">
              <a:buClr>
                <a:schemeClr val="bg2"/>
              </a:buClr>
              <a:buFont typeface="Wingdings" charset="2"/>
              <a:buChar char="§"/>
            </a:pPr>
            <a:r>
              <a:rPr lang="en-US" b="1" dirty="0" smtClean="0"/>
              <a:t>module </a:t>
            </a:r>
            <a:r>
              <a:rPr lang="en-US" b="1" dirty="0"/>
              <a:t>load </a:t>
            </a:r>
            <a:r>
              <a:rPr lang="en-US" b="1" dirty="0" err="1" smtClean="0"/>
              <a:t>daint-gpu</a:t>
            </a:r>
            <a:r>
              <a:rPr lang="en-US" b="1" dirty="0" smtClean="0"/>
              <a:t> </a:t>
            </a:r>
            <a:r>
              <a:rPr lang="en-US" b="1" dirty="0" err="1" smtClean="0"/>
              <a:t>EasyBuild</a:t>
            </a:r>
            <a:r>
              <a:rPr lang="en-US" b="1" dirty="0" smtClean="0"/>
              <a:t>-custom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624" y="2037603"/>
            <a:ext cx="5618584" cy="131938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583" y="3948835"/>
            <a:ext cx="5616625" cy="1208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706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1800" y="46039"/>
            <a:ext cx="11424840" cy="862012"/>
          </a:xfrm>
        </p:spPr>
        <p:txBody>
          <a:bodyPr/>
          <a:lstStyle/>
          <a:p>
            <a:r>
              <a:rPr lang="en-US" dirty="0" err="1" smtClean="0"/>
              <a:t>EasyBuild</a:t>
            </a:r>
            <a:r>
              <a:rPr lang="en-US" dirty="0" smtClean="0"/>
              <a:t> on Piz </a:t>
            </a:r>
            <a:r>
              <a:rPr lang="en-US" dirty="0" err="1" smtClean="0"/>
              <a:t>Daint</a:t>
            </a:r>
            <a:r>
              <a:rPr lang="en-US" dirty="0"/>
              <a:t>: </a:t>
            </a:r>
            <a:r>
              <a:rPr lang="en-US" dirty="0" smtClean="0"/>
              <a:t>basic editing of existing </a:t>
            </a:r>
            <a:r>
              <a:rPr lang="en-US" dirty="0"/>
              <a:t>recipes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27</a:t>
            </a:fld>
            <a:endParaRPr lang="de-CH" dirty="0"/>
          </a:p>
        </p:txBody>
      </p:sp>
      <p:sp>
        <p:nvSpPr>
          <p:cNvPr id="3" name="TextBox 2"/>
          <p:cNvSpPr txBox="1"/>
          <p:nvPr/>
        </p:nvSpPr>
        <p:spPr>
          <a:xfrm>
            <a:off x="431800" y="1124744"/>
            <a:ext cx="1156885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r>
              <a:rPr lang="en-US" dirty="0"/>
              <a:t>The </a:t>
            </a:r>
            <a:r>
              <a:rPr lang="en-US" dirty="0" err="1"/>
              <a:t>EasyBuild</a:t>
            </a:r>
            <a:r>
              <a:rPr lang="en-US" dirty="0"/>
              <a:t> configuration files (</a:t>
            </a:r>
            <a:r>
              <a:rPr lang="en-US" dirty="0" err="1" smtClean="0"/>
              <a:t>easyconfigs</a:t>
            </a:r>
            <a:r>
              <a:rPr lang="en-US" dirty="0" smtClean="0"/>
              <a:t>) </a:t>
            </a:r>
            <a:r>
              <a:rPr lang="en-US" dirty="0"/>
              <a:t>are plain text files in Python syntax </a:t>
            </a:r>
            <a:endParaRPr lang="en-US" dirty="0" smtClean="0"/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endParaRPr lang="en-US" dirty="0" smtClean="0"/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r>
              <a:rPr lang="en-US" dirty="0" smtClean="0"/>
              <a:t>They define</a:t>
            </a:r>
            <a:r>
              <a:rPr lang="en-US" dirty="0"/>
              <a:t> </a:t>
            </a:r>
            <a:r>
              <a:rPr lang="en-US" b="1" dirty="0" err="1"/>
              <a:t>easyconfig</a:t>
            </a:r>
            <a:r>
              <a:rPr lang="en-US" b="1" dirty="0"/>
              <a:t> </a:t>
            </a:r>
            <a:r>
              <a:rPr lang="en-US" b="1" dirty="0" smtClean="0"/>
              <a:t>parameters</a:t>
            </a:r>
            <a:r>
              <a:rPr lang="en-US" dirty="0"/>
              <a:t> mostly </a:t>
            </a:r>
            <a:r>
              <a:rPr lang="en-US" dirty="0" smtClean="0"/>
              <a:t>using key-value assignments </a:t>
            </a:r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endParaRPr lang="en-US" dirty="0" smtClean="0"/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r>
              <a:rPr lang="en-US" dirty="0" smtClean="0"/>
              <a:t>Naming scheme: </a:t>
            </a:r>
            <a:r>
              <a:rPr lang="en-US" b="1" dirty="0" smtClean="0"/>
              <a:t>&lt;name</a:t>
            </a:r>
            <a:r>
              <a:rPr lang="en-US" b="1" dirty="0"/>
              <a:t>&gt;-&lt;version&gt;[-&lt;toolchain&gt;][&lt;</a:t>
            </a:r>
            <a:r>
              <a:rPr lang="en-US" b="1" dirty="0" err="1"/>
              <a:t>versionsuffix</a:t>
            </a:r>
            <a:r>
              <a:rPr lang="en-US" b="1" dirty="0"/>
              <a:t>&gt;].</a:t>
            </a:r>
            <a:r>
              <a:rPr lang="en-US" b="1" dirty="0" err="1" smtClean="0"/>
              <a:t>eb</a:t>
            </a:r>
            <a:endParaRPr lang="en-US" b="1" dirty="0"/>
          </a:p>
          <a:p>
            <a:pPr marL="742950" lvl="1" indent="-285750">
              <a:buClr>
                <a:schemeClr val="bg2"/>
              </a:buClr>
              <a:buFont typeface="Wingdings" charset="2"/>
              <a:buChar char="§"/>
            </a:pPr>
            <a:r>
              <a:rPr lang="en-US" b="1" dirty="0" smtClean="0"/>
              <a:t>&lt;</a:t>
            </a:r>
            <a:r>
              <a:rPr lang="en-US" b="1" dirty="0"/>
              <a:t>toolchain&gt;</a:t>
            </a:r>
            <a:r>
              <a:rPr lang="en-US" dirty="0"/>
              <a:t> </a:t>
            </a:r>
            <a:r>
              <a:rPr lang="en-US" dirty="0" smtClean="0"/>
              <a:t>label matches the string </a:t>
            </a:r>
            <a:r>
              <a:rPr lang="en-US" b="1" dirty="0" smtClean="0"/>
              <a:t>Cray</a:t>
            </a:r>
            <a:r>
              <a:rPr lang="en-US" dirty="0" smtClean="0"/>
              <a:t> on Piz </a:t>
            </a:r>
            <a:r>
              <a:rPr lang="en-US" dirty="0" err="1" smtClean="0"/>
              <a:t>Daint</a:t>
            </a:r>
            <a:r>
              <a:rPr lang="en-US" dirty="0" smtClean="0"/>
              <a:t> (e.g.: CrayGNU-17.08, CrayIntel-17.08)</a:t>
            </a:r>
          </a:p>
          <a:p>
            <a:pPr marL="742950" lvl="1" indent="-285750">
              <a:buClr>
                <a:schemeClr val="bg2"/>
              </a:buClr>
              <a:buFont typeface="Wingdings" charset="2"/>
              <a:buChar char="§"/>
            </a:pPr>
            <a:r>
              <a:rPr lang="en-US" dirty="0" smtClean="0"/>
              <a:t>Optional </a:t>
            </a:r>
            <a:r>
              <a:rPr lang="en-US" b="1" dirty="0" smtClean="0"/>
              <a:t>&lt;</a:t>
            </a:r>
            <a:r>
              <a:rPr lang="en-US" b="1" dirty="0" err="1" smtClean="0"/>
              <a:t>versionsuffix</a:t>
            </a:r>
            <a:r>
              <a:rPr lang="en-US" b="1" dirty="0"/>
              <a:t>&gt;</a:t>
            </a:r>
            <a:r>
              <a:rPr lang="en-US" dirty="0"/>
              <a:t> </a:t>
            </a:r>
            <a:r>
              <a:rPr lang="en-US" dirty="0" smtClean="0"/>
              <a:t>label could contain CUDA or Python versions used to build the module</a:t>
            </a:r>
          </a:p>
          <a:p>
            <a:pPr marL="742950" lvl="1" indent="-285750">
              <a:buClr>
                <a:schemeClr val="bg2"/>
              </a:buClr>
              <a:buFont typeface="Wingdings" charset="2"/>
              <a:buChar char="§"/>
            </a:pPr>
            <a:r>
              <a:rPr lang="en-US" dirty="0" smtClean="0"/>
              <a:t>Filename important for automatic dependency </a:t>
            </a:r>
            <a:r>
              <a:rPr lang="en-US" dirty="0"/>
              <a:t>resolution </a:t>
            </a:r>
            <a:r>
              <a:rPr lang="en-US" dirty="0" smtClean="0"/>
              <a:t>with </a:t>
            </a:r>
            <a:r>
              <a:rPr lang="en-US" b="1" dirty="0" smtClean="0"/>
              <a:t>-r/--robot</a:t>
            </a:r>
            <a:r>
              <a:rPr lang="en-US" dirty="0" smtClean="0"/>
              <a:t> (same toolchain by default)</a:t>
            </a:r>
          </a:p>
          <a:p>
            <a:pPr marL="742950" lvl="1" indent="-285750">
              <a:buClr>
                <a:schemeClr val="bg2"/>
              </a:buClr>
              <a:buFont typeface="Wingdings" charset="2"/>
              <a:buChar char="§"/>
            </a:pPr>
            <a:endParaRPr lang="en-US" dirty="0" smtClean="0"/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r>
              <a:rPr lang="en-US" dirty="0" smtClean="0"/>
              <a:t>Parameters: </a:t>
            </a:r>
            <a:r>
              <a:rPr lang="en-US" b="1" dirty="0" err="1" smtClean="0"/>
              <a:t>eb</a:t>
            </a:r>
            <a:r>
              <a:rPr lang="en-US" b="1" dirty="0" smtClean="0"/>
              <a:t> -a</a:t>
            </a:r>
            <a:r>
              <a:rPr lang="en-US" dirty="0"/>
              <a:t> </a:t>
            </a:r>
            <a:r>
              <a:rPr lang="en-US" b="1" dirty="0" smtClean="0"/>
              <a:t>/ --avail-</a:t>
            </a:r>
            <a:r>
              <a:rPr lang="en-US" b="1" dirty="0" err="1" smtClean="0"/>
              <a:t>easyconfig</a:t>
            </a:r>
            <a:r>
              <a:rPr lang="en-US" b="1" dirty="0" smtClean="0"/>
              <a:t>-</a:t>
            </a:r>
            <a:r>
              <a:rPr lang="en-US" b="1" dirty="0" err="1" smtClean="0"/>
              <a:t>params</a:t>
            </a:r>
            <a:r>
              <a:rPr lang="en-US" b="1" dirty="0"/>
              <a:t> </a:t>
            </a:r>
            <a:r>
              <a:rPr lang="en-US" b="1" dirty="0" smtClean="0"/>
              <a:t>(</a:t>
            </a:r>
            <a:r>
              <a:rPr lang="en-US" dirty="0" smtClean="0"/>
              <a:t>default </a:t>
            </a:r>
            <a:r>
              <a:rPr lang="en-US" b="1" dirty="0" err="1" smtClean="0"/>
              <a:t>ConfigureMake</a:t>
            </a:r>
            <a:r>
              <a:rPr lang="en-US" b="1" dirty="0"/>
              <a:t> </a:t>
            </a:r>
            <a:r>
              <a:rPr lang="en-US" dirty="0" smtClean="0"/>
              <a:t>or</a:t>
            </a:r>
            <a:r>
              <a:rPr lang="en-US" b="1" dirty="0" smtClean="0"/>
              <a:t> -e</a:t>
            </a:r>
            <a:r>
              <a:rPr lang="en-US" dirty="0" smtClean="0"/>
              <a:t> &lt;block&gt;)</a:t>
            </a:r>
          </a:p>
          <a:p>
            <a:pPr marL="742950" lvl="1" indent="-285750">
              <a:buClr>
                <a:schemeClr val="bg2"/>
              </a:buClr>
              <a:buFont typeface="Wingdings" charset="2"/>
              <a:buChar char="§"/>
            </a:pPr>
            <a:r>
              <a:rPr lang="en-US" dirty="0" smtClean="0"/>
              <a:t>software </a:t>
            </a:r>
            <a:r>
              <a:rPr lang="en-US" b="1" dirty="0" smtClean="0"/>
              <a:t>name</a:t>
            </a:r>
            <a:r>
              <a:rPr lang="en-US" b="1" dirty="0"/>
              <a:t>, </a:t>
            </a:r>
            <a:r>
              <a:rPr lang="en-US" b="1" dirty="0" smtClean="0"/>
              <a:t>version, homepage, description</a:t>
            </a:r>
            <a:r>
              <a:rPr lang="en-US" dirty="0"/>
              <a:t> </a:t>
            </a:r>
            <a:r>
              <a:rPr lang="en-US" dirty="0" smtClean="0"/>
              <a:t>for </a:t>
            </a:r>
            <a:r>
              <a:rPr lang="en-US" dirty="0" err="1" smtClean="0"/>
              <a:t>metadada</a:t>
            </a:r>
            <a:r>
              <a:rPr lang="en-US" dirty="0" smtClean="0"/>
              <a:t> and </a:t>
            </a:r>
            <a:r>
              <a:rPr lang="en-US" b="1" dirty="0" smtClean="0"/>
              <a:t>toolchain</a:t>
            </a:r>
            <a:r>
              <a:rPr lang="en-US" dirty="0" smtClean="0"/>
              <a:t> are compulsory </a:t>
            </a:r>
          </a:p>
          <a:p>
            <a:pPr marL="742950" lvl="1" indent="-285750">
              <a:buClr>
                <a:schemeClr val="bg2"/>
              </a:buClr>
              <a:buFont typeface="Wingdings" charset="2"/>
              <a:buChar char="§"/>
            </a:pPr>
            <a:r>
              <a:rPr lang="en-US" b="1" dirty="0"/>
              <a:t>s</a:t>
            </a:r>
            <a:r>
              <a:rPr lang="en-US" b="1" dirty="0" smtClean="0"/>
              <a:t>ources</a:t>
            </a:r>
            <a:r>
              <a:rPr lang="en-US" dirty="0" smtClean="0"/>
              <a:t> (filenames) and </a:t>
            </a:r>
            <a:r>
              <a:rPr lang="en-US" b="1" dirty="0" smtClean="0"/>
              <a:t>source </a:t>
            </a:r>
            <a:r>
              <a:rPr lang="en-US" b="1" dirty="0" err="1" smtClean="0"/>
              <a:t>urls</a:t>
            </a:r>
            <a:r>
              <a:rPr lang="en-US" b="1" dirty="0" smtClean="0"/>
              <a:t> </a:t>
            </a:r>
            <a:r>
              <a:rPr lang="en-US" dirty="0" smtClean="0"/>
              <a:t>for download are needed, </a:t>
            </a:r>
            <a:r>
              <a:rPr lang="en-US" b="1" dirty="0" smtClean="0"/>
              <a:t>patches </a:t>
            </a:r>
            <a:r>
              <a:rPr lang="en-US" dirty="0" smtClean="0"/>
              <a:t>can be</a:t>
            </a:r>
            <a:r>
              <a:rPr lang="en-US" b="1" dirty="0" smtClean="0"/>
              <a:t> </a:t>
            </a:r>
            <a:r>
              <a:rPr lang="en-US" dirty="0" smtClean="0"/>
              <a:t>provided too</a:t>
            </a:r>
          </a:p>
          <a:p>
            <a:pPr marL="742950" lvl="1" indent="-285750">
              <a:buClr>
                <a:schemeClr val="bg2"/>
              </a:buClr>
              <a:buFont typeface="Wingdings" charset="2"/>
              <a:buChar char="§"/>
            </a:pPr>
            <a:r>
              <a:rPr lang="en-US" b="1" dirty="0"/>
              <a:t>d</a:t>
            </a:r>
            <a:r>
              <a:rPr lang="en-US" b="1" dirty="0" smtClean="0"/>
              <a:t>ependencies</a:t>
            </a:r>
            <a:r>
              <a:rPr lang="en-US" dirty="0" smtClean="0"/>
              <a:t> (runtime) and </a:t>
            </a:r>
            <a:r>
              <a:rPr lang="en-US" b="1" dirty="0" err="1" smtClean="0"/>
              <a:t>builddependencies</a:t>
            </a:r>
            <a:r>
              <a:rPr lang="en-US" dirty="0"/>
              <a:t> </a:t>
            </a:r>
            <a:r>
              <a:rPr lang="en-US" dirty="0" smtClean="0"/>
              <a:t>(build-only) allow resolution with </a:t>
            </a:r>
            <a:r>
              <a:rPr lang="en-US" b="1" dirty="0"/>
              <a:t>-</a:t>
            </a:r>
            <a:r>
              <a:rPr lang="en-US" b="1" dirty="0" smtClean="0"/>
              <a:t>r/--robot </a:t>
            </a:r>
          </a:p>
          <a:p>
            <a:pPr marL="742950" lvl="1" indent="-285750">
              <a:buClr>
                <a:schemeClr val="bg2"/>
              </a:buClr>
              <a:buFont typeface="Wingdings" charset="2"/>
              <a:buChar char="§"/>
            </a:pPr>
            <a:r>
              <a:rPr lang="en-US" dirty="0" smtClean="0"/>
              <a:t>configure/make/install options can be provided defining</a:t>
            </a:r>
            <a:r>
              <a:rPr lang="en-US" b="1" dirty="0" smtClean="0"/>
              <a:t> </a:t>
            </a:r>
            <a:r>
              <a:rPr lang="en-US" b="1" dirty="0" err="1" smtClean="0"/>
              <a:t>configopts</a:t>
            </a:r>
            <a:r>
              <a:rPr lang="en-US" dirty="0" smtClean="0"/>
              <a:t>, </a:t>
            </a:r>
            <a:r>
              <a:rPr lang="en-US" b="1" dirty="0" err="1" smtClean="0"/>
              <a:t>buildopts</a:t>
            </a:r>
            <a:r>
              <a:rPr lang="en-US" b="1" dirty="0" smtClean="0"/>
              <a:t> </a:t>
            </a:r>
            <a:r>
              <a:rPr lang="en-US" dirty="0" smtClean="0"/>
              <a:t>and </a:t>
            </a:r>
            <a:r>
              <a:rPr lang="en-US" b="1" dirty="0" err="1" smtClean="0"/>
              <a:t>installopts</a:t>
            </a:r>
            <a:endParaRPr lang="en-US" dirty="0" smtClean="0"/>
          </a:p>
          <a:p>
            <a:pPr marL="742950" lvl="1" indent="-285750">
              <a:buClr>
                <a:schemeClr val="bg2"/>
              </a:buClr>
              <a:buFont typeface="Wingdings" charset="2"/>
              <a:buChar char="§"/>
            </a:pPr>
            <a:r>
              <a:rPr lang="en-US" b="1" dirty="0" err="1" smtClean="0"/>
              <a:t>sanity_check_paths</a:t>
            </a:r>
            <a:r>
              <a:rPr lang="en-US" dirty="0" smtClean="0"/>
              <a:t> (files/directories installed) and </a:t>
            </a:r>
            <a:r>
              <a:rPr lang="en-US" b="1" dirty="0" err="1" smtClean="0"/>
              <a:t>sanity_check_commands</a:t>
            </a:r>
            <a:r>
              <a:rPr lang="en-US" b="1" dirty="0" smtClean="0"/>
              <a:t> </a:t>
            </a:r>
            <a:r>
              <a:rPr lang="en-US" dirty="0"/>
              <a:t>(</a:t>
            </a:r>
            <a:r>
              <a:rPr lang="en-US" dirty="0" smtClean="0"/>
              <a:t>simple tests)</a:t>
            </a:r>
          </a:p>
          <a:p>
            <a:pPr marL="742950" lvl="1" indent="-285750">
              <a:buClr>
                <a:schemeClr val="bg2"/>
              </a:buClr>
              <a:buFont typeface="Wingdings" charset="2"/>
              <a:buChar char="§"/>
            </a:pPr>
            <a:r>
              <a:rPr lang="en-US" dirty="0"/>
              <a:t>a</a:t>
            </a:r>
            <a:r>
              <a:rPr lang="en-US" dirty="0" smtClean="0"/>
              <a:t> generic </a:t>
            </a:r>
            <a:r>
              <a:rPr lang="en-US" b="1" dirty="0" err="1" smtClean="0"/>
              <a:t>easyblock</a:t>
            </a:r>
            <a:r>
              <a:rPr lang="en-US" dirty="0" smtClean="0"/>
              <a:t> is enough in many cases (</a:t>
            </a:r>
            <a:r>
              <a:rPr lang="en-US" dirty="0" err="1" smtClean="0"/>
              <a:t>ConfigureMake</a:t>
            </a:r>
            <a:r>
              <a:rPr lang="en-US" dirty="0" smtClean="0"/>
              <a:t>, </a:t>
            </a:r>
            <a:r>
              <a:rPr lang="en-US" dirty="0" err="1" smtClean="0"/>
              <a:t>CMakeMake</a:t>
            </a:r>
            <a:r>
              <a:rPr lang="en-US" dirty="0" smtClean="0"/>
              <a:t>: </a:t>
            </a:r>
            <a:r>
              <a:rPr lang="en-US" b="1" dirty="0" err="1" smtClean="0"/>
              <a:t>eb</a:t>
            </a:r>
            <a:r>
              <a:rPr lang="en-US" b="1" dirty="0" smtClean="0"/>
              <a:t> --list-</a:t>
            </a:r>
            <a:r>
              <a:rPr lang="en-US" b="1" dirty="0" err="1" smtClean="0"/>
              <a:t>easyblocks</a:t>
            </a:r>
            <a:r>
              <a:rPr lang="en-US" dirty="0" smtClean="0"/>
              <a:t>)</a:t>
            </a:r>
            <a:endParaRPr lang="en-US" dirty="0"/>
          </a:p>
          <a:p>
            <a:endParaRPr lang="en-US" b="1" dirty="0"/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r>
              <a:rPr lang="en-US" dirty="0" smtClean="0"/>
              <a:t>For the details please check </a:t>
            </a: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easybuild.readthedocs.io/en/latest/Writing_easyconfig_files.html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44468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1800" y="46039"/>
            <a:ext cx="11424840" cy="862012"/>
          </a:xfrm>
        </p:spPr>
        <p:txBody>
          <a:bodyPr/>
          <a:lstStyle/>
          <a:p>
            <a:r>
              <a:rPr lang="en-US" dirty="0" err="1" smtClean="0"/>
              <a:t>EasyBuild</a:t>
            </a:r>
            <a:r>
              <a:rPr lang="en-US" dirty="0" smtClean="0"/>
              <a:t> on Piz </a:t>
            </a:r>
            <a:r>
              <a:rPr lang="en-US" dirty="0" err="1" smtClean="0"/>
              <a:t>Daint</a:t>
            </a:r>
            <a:r>
              <a:rPr lang="en-US" dirty="0" smtClean="0"/>
              <a:t>: example </a:t>
            </a:r>
            <a:r>
              <a:rPr lang="en-US" dirty="0" err="1" smtClean="0"/>
              <a:t>easyconfig</a:t>
            </a:r>
            <a:r>
              <a:rPr lang="en-US" dirty="0" smtClean="0"/>
              <a:t> file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28</a:t>
            </a:fld>
            <a:endParaRPr lang="de-CH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728" y="982020"/>
            <a:ext cx="8208912" cy="525529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31800" y="1291982"/>
            <a:ext cx="321592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GROMACS recipe file is based on the CSCS template:</a:t>
            </a:r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r>
              <a:rPr lang="en-US" b="1" dirty="0"/>
              <a:t>v</a:t>
            </a:r>
            <a:r>
              <a:rPr lang="en-US" b="1" dirty="0" smtClean="0"/>
              <a:t>ersion</a:t>
            </a:r>
            <a:r>
              <a:rPr lang="en-US" dirty="0" smtClean="0"/>
              <a:t> becomes custom</a:t>
            </a:r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r>
              <a:rPr lang="en-US" dirty="0"/>
              <a:t>a</a:t>
            </a:r>
            <a:r>
              <a:rPr lang="en-US" dirty="0" smtClean="0"/>
              <a:t>bsolute path in </a:t>
            </a:r>
            <a:r>
              <a:rPr lang="en-US" b="1" dirty="0" smtClean="0"/>
              <a:t>sources</a:t>
            </a:r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endParaRPr lang="en-US" dirty="0" smtClean="0"/>
          </a:p>
          <a:p>
            <a:pPr>
              <a:buClr>
                <a:schemeClr val="bg2"/>
              </a:buClr>
            </a:pPr>
            <a:r>
              <a:rPr lang="en-US" dirty="0" smtClean="0"/>
              <a:t>Please note that </a:t>
            </a:r>
            <a:r>
              <a:rPr lang="en-US" dirty="0" err="1" smtClean="0"/>
              <a:t>EasyBuild</a:t>
            </a:r>
            <a:r>
              <a:rPr lang="en-US" dirty="0" smtClean="0"/>
              <a:t> expects a build folder called </a:t>
            </a:r>
            <a:r>
              <a:rPr lang="en-US" b="1" dirty="0" smtClean="0"/>
              <a:t>&lt;name&gt;-&lt;version&gt;</a:t>
            </a:r>
          </a:p>
          <a:p>
            <a:pPr>
              <a:buClr>
                <a:schemeClr val="bg2"/>
              </a:buClr>
            </a:pPr>
            <a:r>
              <a:rPr lang="en-US" dirty="0" smtClean="0"/>
              <a:t>Therefore please make sure to package your custom source </a:t>
            </a:r>
            <a:r>
              <a:rPr lang="en-US" dirty="0" err="1" smtClean="0"/>
              <a:t>tarball</a:t>
            </a:r>
            <a:r>
              <a:rPr lang="en-US" dirty="0" smtClean="0"/>
              <a:t> accordingly</a:t>
            </a:r>
          </a:p>
          <a:p>
            <a:pPr>
              <a:buClr>
                <a:schemeClr val="bg2"/>
              </a:buClr>
            </a:pPr>
            <a:endParaRPr lang="en-US" dirty="0"/>
          </a:p>
          <a:p>
            <a:pPr>
              <a:buClr>
                <a:schemeClr val="bg2"/>
              </a:buClr>
            </a:pPr>
            <a:r>
              <a:rPr lang="en-US" dirty="0" smtClean="0"/>
              <a:t>We keep the dependencies and other options unchanged for this custom version which modifies only the source files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931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1800" y="46039"/>
            <a:ext cx="11424840" cy="862012"/>
          </a:xfrm>
        </p:spPr>
        <p:txBody>
          <a:bodyPr/>
          <a:lstStyle/>
          <a:p>
            <a:r>
              <a:rPr lang="en-US" dirty="0" err="1" smtClean="0"/>
              <a:t>EasyBuild</a:t>
            </a:r>
            <a:r>
              <a:rPr lang="en-US" dirty="0" smtClean="0"/>
              <a:t> on Piz </a:t>
            </a:r>
            <a:r>
              <a:rPr lang="en-US" dirty="0" err="1" smtClean="0"/>
              <a:t>Daint</a:t>
            </a:r>
            <a:r>
              <a:rPr lang="en-US" dirty="0" smtClean="0"/>
              <a:t>: building a custom </a:t>
            </a:r>
            <a:r>
              <a:rPr lang="en-US" dirty="0" err="1" smtClean="0"/>
              <a:t>modulefile</a:t>
            </a:r>
            <a:r>
              <a:rPr lang="en-US" dirty="0" smtClean="0"/>
              <a:t> locally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29</a:t>
            </a:fld>
            <a:endParaRPr lang="de-CH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2532" y="980728"/>
            <a:ext cx="8304299" cy="532859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31800" y="980728"/>
            <a:ext cx="299990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can proceed building the </a:t>
            </a:r>
            <a:r>
              <a:rPr lang="en-US" dirty="0" err="1" smtClean="0"/>
              <a:t>modulefile</a:t>
            </a:r>
            <a:r>
              <a:rPr lang="en-US" dirty="0" smtClean="0"/>
              <a:t> as usual:</a:t>
            </a:r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endParaRPr lang="en-US" dirty="0" smtClean="0"/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r>
              <a:rPr lang="en-US" dirty="0" smtClean="0"/>
              <a:t>we did not change the dependencies, so we can skip the option </a:t>
            </a:r>
            <a:r>
              <a:rPr lang="en-US" b="1" dirty="0"/>
              <a:t>-</a:t>
            </a:r>
            <a:r>
              <a:rPr lang="en-US" b="1" dirty="0" smtClean="0"/>
              <a:t>r</a:t>
            </a:r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endParaRPr lang="en-US" dirty="0" smtClean="0"/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r>
              <a:rPr lang="en-US" dirty="0" smtClean="0"/>
              <a:t>after a successful build the local </a:t>
            </a:r>
            <a:r>
              <a:rPr lang="en-US" dirty="0" err="1" smtClean="0"/>
              <a:t>modulefile</a:t>
            </a:r>
            <a:r>
              <a:rPr lang="en-US" dirty="0" smtClean="0"/>
              <a:t> </a:t>
            </a:r>
            <a:r>
              <a:rPr lang="en-US" b="1" dirty="0" smtClean="0"/>
              <a:t>GROMACS/custom-</a:t>
            </a:r>
            <a:r>
              <a:rPr lang="is-IS" b="1" dirty="0" smtClean="0"/>
              <a:t>… </a:t>
            </a:r>
            <a:r>
              <a:rPr lang="is-IS" dirty="0" smtClean="0"/>
              <a:t>will be listed by the command </a:t>
            </a:r>
            <a:r>
              <a:rPr lang="is-IS" b="1" dirty="0" smtClean="0"/>
              <a:t>module avail </a:t>
            </a:r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endParaRPr lang="is-IS" b="1" dirty="0" smtClean="0"/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r>
              <a:rPr lang="is-IS" dirty="0" smtClean="0"/>
              <a:t>add the local module installation path to your</a:t>
            </a:r>
            <a:r>
              <a:rPr lang="en-US" dirty="0" smtClean="0"/>
              <a:t> </a:t>
            </a:r>
            <a:r>
              <a:rPr lang="en-US" b="1" dirty="0" smtClean="0"/>
              <a:t>MODULEPATH </a:t>
            </a:r>
            <a:r>
              <a:rPr lang="en-US" dirty="0" smtClean="0"/>
              <a:t>to have the module later as well:</a:t>
            </a:r>
            <a:endParaRPr lang="en-US" dirty="0"/>
          </a:p>
          <a:p>
            <a:r>
              <a:rPr lang="en-US" b="1" dirty="0"/>
              <a:t>$ module use &lt;</a:t>
            </a:r>
            <a:r>
              <a:rPr lang="en-US" b="1" dirty="0" err="1"/>
              <a:t>localpath</a:t>
            </a:r>
            <a:r>
              <a:rPr lang="en-US" b="1" dirty="0"/>
              <a:t>&gt;</a:t>
            </a:r>
          </a:p>
          <a:p>
            <a:pPr marL="285750" indent="-285750">
              <a:buClr>
                <a:schemeClr val="bg2"/>
              </a:buClr>
              <a:buFont typeface="Wingdings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589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Piz </a:t>
            </a:r>
            <a:r>
              <a:rPr lang="en-US" dirty="0" err="1" smtClean="0"/>
              <a:t>Daint</a:t>
            </a:r>
            <a:r>
              <a:rPr lang="en-US" dirty="0" smtClean="0"/>
              <a:t> Cray XC50 / XC40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147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335360" y="1052736"/>
            <a:ext cx="4248472" cy="5140325"/>
          </a:xfrm>
        </p:spPr>
        <p:txBody>
          <a:bodyPr>
            <a:noAutofit/>
          </a:bodyPr>
          <a:lstStyle/>
          <a:p>
            <a:r>
              <a:rPr lang="en-US" sz="2000" dirty="0" smtClean="0"/>
              <a:t>Manuals and User’s Guides on Cray PE are addressed by </a:t>
            </a:r>
            <a:r>
              <a:rPr lang="en-US" sz="2000" b="1" dirty="0" err="1" smtClean="0"/>
              <a:t>CrayPubs</a:t>
            </a:r>
            <a:r>
              <a:rPr lang="en-US" sz="2000" dirty="0" smtClean="0"/>
              <a:t>, </a:t>
            </a:r>
            <a:r>
              <a:rPr lang="en-US" sz="2000" b="1" dirty="0" smtClean="0"/>
              <a:t>man</a:t>
            </a:r>
            <a:r>
              <a:rPr lang="en-US" sz="2000" dirty="0" smtClean="0"/>
              <a:t> or </a:t>
            </a:r>
            <a:r>
              <a:rPr lang="en-US" sz="2000" b="1" dirty="0" smtClean="0"/>
              <a:t>module help</a:t>
            </a:r>
          </a:p>
          <a:p>
            <a:endParaRPr lang="en-US" b="1" dirty="0" smtClean="0"/>
          </a:p>
          <a:p>
            <a:r>
              <a:rPr lang="en-US" dirty="0" smtClean="0"/>
              <a:t>Further details can be retrieved selecting specific modules of the Cray PE with </a:t>
            </a:r>
            <a:r>
              <a:rPr lang="en-US" b="1" dirty="0" smtClean="0"/>
              <a:t>module help</a:t>
            </a:r>
            <a:r>
              <a:rPr lang="en-US" dirty="0" smtClean="0"/>
              <a:t>: </a:t>
            </a:r>
          </a:p>
          <a:p>
            <a:pPr lvl="1"/>
            <a:r>
              <a:rPr lang="en-US" b="1" dirty="0" smtClean="0"/>
              <a:t>module help </a:t>
            </a:r>
            <a:r>
              <a:rPr lang="en-US" b="1" dirty="0" err="1" smtClean="0"/>
              <a:t>cce</a:t>
            </a:r>
            <a:endParaRPr lang="en-US" b="1" dirty="0" smtClean="0"/>
          </a:p>
          <a:p>
            <a:pPr lvl="1"/>
            <a:endParaRPr lang="en-US" b="1" dirty="0"/>
          </a:p>
          <a:p>
            <a:pPr>
              <a:buFont typeface="Wingdings" charset="2"/>
              <a:buChar char="§"/>
            </a:pPr>
            <a:r>
              <a:rPr lang="en-US" sz="2000" dirty="0" smtClean="0"/>
              <a:t>The CSCS User Portal at </a:t>
            </a:r>
            <a:r>
              <a:rPr lang="en-US" sz="2000" dirty="0" smtClean="0">
                <a:hlinkClick r:id="rId3"/>
              </a:rPr>
              <a:t>http://user.cscs.ch</a:t>
            </a:r>
            <a:r>
              <a:rPr lang="en-US" sz="2000" dirty="0" smtClean="0"/>
              <a:t> gives basic information on how to compile</a:t>
            </a:r>
            <a:r>
              <a:rPr lang="en-US" sz="2000" b="1" dirty="0" smtClean="0"/>
              <a:t> </a:t>
            </a:r>
            <a:r>
              <a:rPr lang="en-US" sz="2000" dirty="0" smtClean="0"/>
              <a:t>your code on Cray systems under the section </a:t>
            </a:r>
            <a:r>
              <a:rPr lang="en-US" sz="2000" b="1" dirty="0" smtClean="0"/>
              <a:t>Scientific Computing</a:t>
            </a:r>
            <a:r>
              <a:rPr lang="en-US" sz="2000" dirty="0" smtClean="0"/>
              <a:t>:</a:t>
            </a:r>
            <a:endParaRPr lang="en-US" dirty="0" smtClean="0"/>
          </a:p>
          <a:p>
            <a:pPr lvl="1">
              <a:buFont typeface="Wingdings" charset="2"/>
              <a:buChar char="§"/>
            </a:pPr>
            <a:r>
              <a:rPr lang="en-US" dirty="0" smtClean="0">
                <a:hlinkClick r:id="rId4"/>
              </a:rPr>
              <a:t>Code Compilation</a:t>
            </a:r>
            <a:r>
              <a:rPr lang="en-US" sz="1200" dirty="0" smtClean="0"/>
              <a:t> 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 marL="457200" lvl="1" indent="0">
              <a:buNone/>
            </a:pPr>
            <a:endParaRPr lang="en-US" sz="1600" dirty="0" smtClean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30</a:t>
            </a:fld>
            <a:endParaRPr lang="de-CH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Documentation</a:t>
            </a:r>
            <a:endParaRPr lang="en-US" dirty="0"/>
          </a:p>
        </p:txBody>
      </p:sp>
      <p:pic>
        <p:nvPicPr>
          <p:cNvPr id="8" name="Content Placeholder 7" descr="prgenv-cray_help.jpg"/>
          <p:cNvPicPr>
            <a:picLocks noGrp="1" noChangeAspect="1"/>
          </p:cNvPicPr>
          <p:nvPr>
            <p:ph sz="half" idx="2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51" t="-1408" r="46" b="-1431"/>
          <a:stretch/>
        </p:blipFill>
        <p:spPr>
          <a:xfrm>
            <a:off x="5172286" y="419527"/>
            <a:ext cx="6759819" cy="5889793"/>
          </a:xfrm>
        </p:spPr>
      </p:pic>
    </p:spTree>
    <p:extLst>
      <p:ext uri="{BB962C8B-B14F-4D97-AF65-F5344CB8AC3E}">
        <p14:creationId xmlns:p14="http://schemas.microsoft.com/office/powerpoint/2010/main" val="766857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9"/>
          <p:cNvSpPr>
            <a:spLocks noGrp="1"/>
          </p:cNvSpPr>
          <p:nvPr>
            <p:ph sz="half" idx="2"/>
          </p:nvPr>
        </p:nvSpPr>
        <p:spPr>
          <a:xfrm>
            <a:off x="407368" y="1313011"/>
            <a:ext cx="3647976" cy="5140325"/>
          </a:xfrm>
        </p:spPr>
        <p:txBody>
          <a:bodyPr>
            <a:norm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sz="2400" dirty="0" smtClean="0">
                <a:cs typeface="Arial"/>
              </a:rPr>
              <a:t>CSCS User Portal:</a:t>
            </a:r>
          </a:p>
          <a:p>
            <a:pPr marL="685800" lvl="1">
              <a:buFont typeface="Wingdings" charset="2"/>
              <a:buChar char="§"/>
            </a:pPr>
            <a:r>
              <a:rPr lang="en-US" sz="2200" dirty="0" smtClean="0">
                <a:cs typeface="Arial"/>
                <a:hlinkClick r:id="rId3"/>
              </a:rPr>
              <a:t>http</a:t>
            </a:r>
            <a:r>
              <a:rPr lang="en-US" sz="2200" dirty="0">
                <a:cs typeface="Arial"/>
                <a:hlinkClick r:id="rId3"/>
              </a:rPr>
              <a:t>://</a:t>
            </a:r>
            <a:r>
              <a:rPr lang="en-US" sz="2200" dirty="0" smtClean="0">
                <a:cs typeface="Arial"/>
                <a:hlinkClick r:id="rId3"/>
              </a:rPr>
              <a:t>user.cscs.ch</a:t>
            </a:r>
            <a:endParaRPr lang="en-US" sz="2200" dirty="0" smtClean="0">
              <a:cs typeface="Arial"/>
            </a:endParaRPr>
          </a:p>
          <a:p>
            <a:pPr marL="400050" lvl="1" indent="0">
              <a:buNone/>
            </a:pPr>
            <a:endParaRPr lang="en-US" sz="2200" dirty="0">
              <a:cs typeface="Arial"/>
            </a:endParaRPr>
          </a:p>
          <a:p>
            <a:pPr marL="285750" indent="-285750">
              <a:buFont typeface="Wingdings" charset="2"/>
              <a:buChar char="§"/>
            </a:pPr>
            <a:r>
              <a:rPr lang="en-US" sz="2400" dirty="0" smtClean="0">
                <a:cs typeface="Arial"/>
              </a:rPr>
              <a:t>Cray Documentation:</a:t>
            </a:r>
          </a:p>
          <a:p>
            <a:pPr marL="685800" lvl="1">
              <a:buFont typeface="Wingdings" charset="2"/>
              <a:buChar char="§"/>
            </a:pPr>
            <a:r>
              <a:rPr lang="en-US" sz="2200" dirty="0">
                <a:cs typeface="Arial"/>
                <a:hlinkClick r:id="rId4"/>
              </a:rPr>
              <a:t>https://</a:t>
            </a:r>
            <a:r>
              <a:rPr lang="en-US" sz="2200" dirty="0" smtClean="0">
                <a:cs typeface="Arial"/>
                <a:hlinkClick r:id="rId4"/>
              </a:rPr>
              <a:t>pubs.cray.com</a:t>
            </a:r>
            <a:endParaRPr lang="en-US" sz="2200" dirty="0">
              <a:cs typeface="Arial"/>
            </a:endParaRPr>
          </a:p>
          <a:p>
            <a:pPr marL="685800" lvl="1">
              <a:buFont typeface="Wingdings" charset="2"/>
              <a:buChar char="§"/>
            </a:pPr>
            <a:endParaRPr lang="en-US" sz="2400" dirty="0">
              <a:cs typeface="Arial"/>
            </a:endParaRPr>
          </a:p>
          <a:p>
            <a:pPr marL="285750" indent="-285750">
              <a:buFont typeface="Wingdings" charset="2"/>
              <a:buChar char="§"/>
            </a:pPr>
            <a:r>
              <a:rPr lang="en-US" sz="2400" dirty="0">
                <a:cs typeface="Arial"/>
              </a:rPr>
              <a:t>NVIDIA </a:t>
            </a:r>
            <a:r>
              <a:rPr lang="en-US" sz="2400" dirty="0" smtClean="0">
                <a:cs typeface="Arial"/>
              </a:rPr>
              <a:t>Documentation:</a:t>
            </a:r>
          </a:p>
          <a:p>
            <a:pPr marL="685800" lvl="1">
              <a:buFont typeface="Wingdings" charset="2"/>
              <a:buChar char="§"/>
            </a:pPr>
            <a:r>
              <a:rPr lang="en-US" sz="2200" dirty="0" smtClean="0">
                <a:cs typeface="Arial"/>
                <a:hlinkClick r:id="rId5"/>
              </a:rPr>
              <a:t>http</a:t>
            </a:r>
            <a:r>
              <a:rPr lang="en-US" sz="2200" dirty="0">
                <a:cs typeface="Arial"/>
                <a:hlinkClick r:id="rId5"/>
              </a:rPr>
              <a:t>://</a:t>
            </a:r>
            <a:r>
              <a:rPr lang="en-US" sz="2200" dirty="0" smtClean="0">
                <a:cs typeface="Arial"/>
                <a:hlinkClick r:id="rId5"/>
              </a:rPr>
              <a:t>docs.nvidia.com</a:t>
            </a:r>
            <a:endParaRPr lang="en-US" sz="2200" dirty="0" smtClean="0">
              <a:cs typeface="Arial"/>
            </a:endParaRPr>
          </a:p>
          <a:p>
            <a:pPr marL="400050" lvl="1" indent="0">
              <a:buNone/>
            </a:pPr>
            <a:endParaRPr lang="en-US" sz="2400" dirty="0">
              <a:cs typeface="Arial"/>
            </a:endParaRPr>
          </a:p>
          <a:p>
            <a:r>
              <a:rPr lang="de-CH" sz="2400" dirty="0" smtClean="0"/>
              <a:t>Contact us:</a:t>
            </a:r>
          </a:p>
          <a:p>
            <a:pPr lvl="1"/>
            <a:r>
              <a:rPr lang="de-CH" sz="2200" dirty="0" smtClean="0">
                <a:hlinkClick r:id="rId6"/>
              </a:rPr>
              <a:t>help@cscs.ch</a:t>
            </a:r>
            <a:endParaRPr lang="de-CH" sz="2200" dirty="0" smtClean="0"/>
          </a:p>
          <a:p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31</a:t>
            </a:fld>
            <a:endParaRPr lang="de-CH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information</a:t>
            </a:r>
            <a:endParaRPr lang="de-CH" dirty="0"/>
          </a:p>
        </p:txBody>
      </p:sp>
      <p:sp>
        <p:nvSpPr>
          <p:cNvPr id="9" name="TextBox 8"/>
          <p:cNvSpPr txBox="1"/>
          <p:nvPr/>
        </p:nvSpPr>
        <p:spPr>
          <a:xfrm>
            <a:off x="4223792" y="5013176"/>
            <a:ext cx="74168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smtClean="0"/>
              <a:t>Piz </a:t>
            </a:r>
            <a:r>
              <a:rPr lang="en-US" sz="1600" i="1" dirty="0" err="1" smtClean="0"/>
              <a:t>Daint</a:t>
            </a:r>
            <a:r>
              <a:rPr lang="en-US" sz="1600" i="1" dirty="0" smtClean="0"/>
              <a:t> in the machine room at CSCS</a:t>
            </a:r>
          </a:p>
          <a:p>
            <a:endParaRPr lang="en-US" sz="1600" i="1" dirty="0" smtClean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1904" y="692696"/>
            <a:ext cx="5472113" cy="4104084"/>
          </a:xfrm>
        </p:spPr>
      </p:pic>
    </p:spTree>
    <p:extLst>
      <p:ext uri="{BB962C8B-B14F-4D97-AF65-F5344CB8AC3E}">
        <p14:creationId xmlns:p14="http://schemas.microsoft.com/office/powerpoint/2010/main" val="584618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 for your kind attention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777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431800" y="44624"/>
            <a:ext cx="11328400" cy="862012"/>
          </a:xfrm>
        </p:spPr>
        <p:txBody>
          <a:bodyPr/>
          <a:lstStyle/>
          <a:p>
            <a:r>
              <a:rPr lang="en-US" dirty="0" smtClean="0"/>
              <a:t>System Specifications</a:t>
            </a:r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Building Software on Piz Daint</a:t>
            </a:r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4</a:t>
            </a:fld>
            <a:endParaRPr lang="de-CH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770057"/>
              </p:ext>
            </p:extLst>
          </p:nvPr>
        </p:nvGraphicFramePr>
        <p:xfrm>
          <a:off x="431800" y="1289288"/>
          <a:ext cx="11328400" cy="3291840"/>
        </p:xfrm>
        <a:graphic>
          <a:graphicData uri="http://schemas.openxmlformats.org/drawingml/2006/table">
            <a:tbl>
              <a:tblPr/>
              <a:tblGrid>
                <a:gridCol w="5664200"/>
                <a:gridCol w="5664200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Model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Cray </a:t>
                      </a:r>
                      <a:r>
                        <a:rPr lang="en-US" dirty="0"/>
                        <a:t>XC50/XC40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XC50 Compute Nodes </a:t>
                      </a:r>
                      <a:r>
                        <a:rPr lang="en-US" dirty="0" smtClean="0"/>
                        <a:t>(Intel Haswell</a:t>
                      </a:r>
                      <a:r>
                        <a:rPr lang="en-US" baseline="0" dirty="0" smtClean="0"/>
                        <a:t> processor)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Intel® Xeon® E5-2690 v3 @ 2.60GHz (12 cores, 64GB RAM) </a:t>
                      </a:r>
                      <a:r>
                        <a:rPr lang="pt-BR" dirty="0" err="1"/>
                        <a:t>and</a:t>
                      </a:r>
                      <a:r>
                        <a:rPr lang="pt-BR" dirty="0"/>
                        <a:t> NVIDIA® Tesla® P100 16GB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XC40 Compute Nodes </a:t>
                      </a:r>
                      <a:r>
                        <a:rPr lang="en-US" dirty="0" smtClean="0"/>
                        <a:t>(Intel Broadwell processor)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BR"/>
                        <a:t>Intel® Xeon® E5-2695 v4 @ 2.10GHz (18 cores, 64/128 GB RAM)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Login Nodes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BR"/>
                        <a:t>Intel® Xeon® CPU E5-2650 v3 @ 2.30GHz (10 cores, 256 GB RAM)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Interconnect Configuration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Aries routing and communications ASIC, and Dragonfly network topology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Scratch capacity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Piz </a:t>
                      </a:r>
                      <a:r>
                        <a:rPr lang="en-US" dirty="0" err="1" smtClean="0"/>
                        <a:t>Daint</a:t>
                      </a:r>
                      <a:r>
                        <a:rPr lang="en-US" dirty="0" smtClean="0"/>
                        <a:t> scratch filesystem: </a:t>
                      </a:r>
                      <a:r>
                        <a:rPr lang="en-US" dirty="0"/>
                        <a:t>6.2 PB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431800" y="1896289"/>
            <a:ext cx="184731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5400" y="5013176"/>
            <a:ext cx="105851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File Systems</a:t>
            </a:r>
            <a:endParaRPr lang="en-US" b="1" dirty="0"/>
          </a:p>
          <a:p>
            <a:r>
              <a:rPr lang="en-US" dirty="0"/>
              <a:t>The </a:t>
            </a:r>
            <a:r>
              <a:rPr lang="en-US" dirty="0">
                <a:solidFill>
                  <a:srgbClr val="FF0000"/>
                </a:solidFill>
              </a:rPr>
              <a:t>$SCRATCH </a:t>
            </a:r>
            <a:r>
              <a:rPr lang="en-US" dirty="0" smtClean="0"/>
              <a:t>space </a:t>
            </a:r>
            <a:r>
              <a:rPr lang="en-US" dirty="0">
                <a:solidFill>
                  <a:srgbClr val="FF0000"/>
                </a:solidFill>
              </a:rPr>
              <a:t>/scratch/snx3000/$</a:t>
            </a:r>
            <a:r>
              <a:rPr lang="en-US" dirty="0" smtClean="0">
                <a:solidFill>
                  <a:srgbClr val="FF0000"/>
                </a:solidFill>
              </a:rPr>
              <a:t>USER</a:t>
            </a:r>
            <a:r>
              <a:rPr lang="en-US" dirty="0" smtClean="0"/>
              <a:t> </a:t>
            </a:r>
            <a:r>
              <a:rPr lang="en-US" dirty="0"/>
              <a:t>is connected via an </a:t>
            </a:r>
            <a:r>
              <a:rPr lang="en-US" dirty="0" err="1"/>
              <a:t>Infiniband</a:t>
            </a:r>
            <a:r>
              <a:rPr lang="en-US" dirty="0"/>
              <a:t> interconnect.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The </a:t>
            </a:r>
            <a:r>
              <a:rPr lang="en-US" dirty="0"/>
              <a:t>shared storage under /project and /store is available from the login nodes </a:t>
            </a:r>
            <a:r>
              <a:rPr lang="en-US" dirty="0" smtClean="0"/>
              <a:t>only!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442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419920" y="188640"/>
            <a:ext cx="11328400" cy="862012"/>
          </a:xfrm>
        </p:spPr>
        <p:txBody>
          <a:bodyPr/>
          <a:lstStyle/>
          <a:p>
            <a:r>
              <a:rPr lang="en-US" dirty="0" err="1" smtClean="0"/>
              <a:t>Filesystems</a:t>
            </a:r>
            <a:r>
              <a:rPr lang="en-US" dirty="0" smtClean="0"/>
              <a:t> features</a:t>
            </a:r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Building Software on Piz Daint</a:t>
            </a:r>
            <a:endParaRPr lang="en-US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5</a:t>
            </a:fld>
            <a:endParaRPr lang="de-CH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431800" y="1896289"/>
            <a:ext cx="184731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200" b="1" dirty="0" smtClean="0">
              <a:solidFill>
                <a:prstClr val="black"/>
              </a:solidFill>
              <a:cs typeface="Arial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 smtClean="0">
              <a:solidFill>
                <a:prstClr val="black"/>
              </a:solidFill>
              <a:cs typeface="Arial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5400" y="4509120"/>
            <a:ext cx="10801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prstClr val="black"/>
                </a:solidFill>
              </a:rPr>
              <a:t>Soft quotas:</a:t>
            </a:r>
            <a:endParaRPr lang="en-US" b="1" dirty="0">
              <a:solidFill>
                <a:prstClr val="black"/>
              </a:solidFill>
            </a:endParaRPr>
          </a:p>
          <a:p>
            <a:r>
              <a:rPr lang="en-US" dirty="0">
                <a:solidFill>
                  <a:prstClr val="black"/>
                </a:solidFill>
              </a:rPr>
              <a:t>The </a:t>
            </a:r>
            <a:r>
              <a:rPr lang="en-US" dirty="0">
                <a:solidFill>
                  <a:srgbClr val="FF0000"/>
                </a:solidFill>
              </a:rPr>
              <a:t>$SCRATCH </a:t>
            </a:r>
            <a:r>
              <a:rPr lang="en-US" dirty="0" smtClean="0">
                <a:solidFill>
                  <a:prstClr val="black"/>
                </a:solidFill>
              </a:rPr>
              <a:t>space </a:t>
            </a:r>
            <a:r>
              <a:rPr lang="en-US" dirty="0">
                <a:solidFill>
                  <a:srgbClr val="FF0000"/>
                </a:solidFill>
              </a:rPr>
              <a:t>/scratch/snx3000/$</a:t>
            </a:r>
            <a:r>
              <a:rPr lang="en-US" dirty="0" smtClean="0">
                <a:solidFill>
                  <a:srgbClr val="FF0000"/>
                </a:solidFill>
              </a:rPr>
              <a:t>USER </a:t>
            </a:r>
            <a:r>
              <a:rPr lang="en-US" dirty="0" smtClean="0">
                <a:solidFill>
                  <a:prstClr val="black"/>
                </a:solidFill>
              </a:rPr>
              <a:t>has a </a:t>
            </a:r>
            <a:r>
              <a:rPr lang="en-US" b="1" dirty="0" smtClean="0">
                <a:solidFill>
                  <a:prstClr val="black"/>
                </a:solidFill>
              </a:rPr>
              <a:t>soft</a:t>
            </a:r>
            <a:r>
              <a:rPr lang="en-US" dirty="0" smtClean="0">
                <a:solidFill>
                  <a:prstClr val="black"/>
                </a:solidFill>
              </a:rPr>
              <a:t> quota set to prevent any excessive load.</a:t>
            </a:r>
            <a:br>
              <a:rPr lang="en-US" dirty="0" smtClean="0">
                <a:solidFill>
                  <a:prstClr val="black"/>
                </a:solidFill>
              </a:rPr>
            </a:br>
            <a:r>
              <a:rPr lang="en-US" dirty="0" smtClean="0">
                <a:solidFill>
                  <a:prstClr val="black"/>
                </a:solidFill>
              </a:rPr>
              <a:t>Users exceeding the soft quota will be </a:t>
            </a:r>
            <a:r>
              <a:rPr lang="en-US" b="1" dirty="0" smtClean="0">
                <a:solidFill>
                  <a:prstClr val="black"/>
                </a:solidFill>
              </a:rPr>
              <a:t>warned at submit time</a:t>
            </a:r>
            <a:r>
              <a:rPr lang="en-US" dirty="0" smtClean="0">
                <a:solidFill>
                  <a:prstClr val="black"/>
                </a:solidFill>
              </a:rPr>
              <a:t> and </a:t>
            </a:r>
            <a:r>
              <a:rPr lang="en-US" b="1" dirty="0" smtClean="0">
                <a:solidFill>
                  <a:prstClr val="black"/>
                </a:solidFill>
              </a:rPr>
              <a:t>will not be able to submit</a:t>
            </a:r>
            <a:r>
              <a:rPr lang="en-US" dirty="0" smtClean="0">
                <a:solidFill>
                  <a:prstClr val="black"/>
                </a:solidFill>
              </a:rPr>
              <a:t> new jobs</a:t>
            </a:r>
          </a:p>
          <a:p>
            <a:endParaRPr lang="en-US" dirty="0" smtClean="0">
              <a:solidFill>
                <a:prstClr val="black"/>
              </a:solidFill>
            </a:endParaRPr>
          </a:p>
          <a:p>
            <a:r>
              <a:rPr lang="en-US" dirty="0"/>
              <a:t>Please build big software projects not fitting </a:t>
            </a:r>
            <a:r>
              <a:rPr lang="en-US" dirty="0">
                <a:solidFill>
                  <a:srgbClr val="FF0000"/>
                </a:solidFill>
              </a:rPr>
              <a:t>$HOME</a:t>
            </a:r>
            <a:r>
              <a:rPr lang="en-US" dirty="0"/>
              <a:t> on </a:t>
            </a:r>
            <a:r>
              <a:rPr lang="en-US" dirty="0">
                <a:solidFill>
                  <a:srgbClr val="FF0000"/>
                </a:solidFill>
              </a:rPr>
              <a:t>$PROJECT</a:t>
            </a:r>
            <a:r>
              <a:rPr lang="en-US" dirty="0"/>
              <a:t> instead, copying to </a:t>
            </a:r>
            <a:r>
              <a:rPr lang="en-US" dirty="0">
                <a:solidFill>
                  <a:srgbClr val="FF0000"/>
                </a:solidFill>
              </a:rPr>
              <a:t>$SCRATCH</a:t>
            </a:r>
            <a:r>
              <a:rPr lang="en-US" dirty="0"/>
              <a:t> with </a:t>
            </a:r>
            <a:r>
              <a:rPr lang="en-US" dirty="0" smtClean="0"/>
              <a:t>the</a:t>
            </a:r>
            <a:r>
              <a:rPr lang="en-US" dirty="0" smtClean="0">
                <a:solidFill>
                  <a:prstClr val="black"/>
                </a:solidFill>
              </a:rPr>
              <a:t> </a:t>
            </a:r>
            <a:r>
              <a:rPr lang="en-US" dirty="0">
                <a:solidFill>
                  <a:prstClr val="black"/>
                </a:solidFill>
              </a:rPr>
              <a:t>SLURM transfer queue </a:t>
            </a:r>
            <a:r>
              <a:rPr lang="en-US" b="1" dirty="0" err="1">
                <a:solidFill>
                  <a:prstClr val="black"/>
                </a:solidFill>
              </a:rPr>
              <a:t>xfer</a:t>
            </a:r>
            <a:r>
              <a:rPr lang="en-US" b="1" dirty="0">
                <a:solidFill>
                  <a:prstClr val="black"/>
                </a:solidFill>
              </a:rPr>
              <a:t> </a:t>
            </a:r>
            <a:r>
              <a:rPr lang="en-US" dirty="0" smtClean="0"/>
              <a:t>the executables, libraries and data sets needed </a:t>
            </a:r>
            <a:r>
              <a:rPr lang="en-US" dirty="0"/>
              <a:t>to run your </a:t>
            </a:r>
            <a:r>
              <a:rPr lang="en-US" dirty="0" smtClean="0"/>
              <a:t>simulations</a:t>
            </a:r>
            <a:endParaRPr lang="en-US" dirty="0" smtClean="0">
              <a:solidFill>
                <a:prstClr val="black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2852194"/>
              </p:ext>
            </p:extLst>
          </p:nvPr>
        </p:nvGraphicFramePr>
        <p:xfrm>
          <a:off x="431799" y="1053832"/>
          <a:ext cx="11328402" cy="3383280"/>
        </p:xfrm>
        <a:graphic>
          <a:graphicData uri="http://schemas.openxmlformats.org/drawingml/2006/table">
            <a:tbl>
              <a:tblPr/>
              <a:tblGrid>
                <a:gridCol w="1888067"/>
                <a:gridCol w="1888067"/>
                <a:gridCol w="1888067"/>
                <a:gridCol w="1888067"/>
                <a:gridCol w="1888067"/>
                <a:gridCol w="1888067"/>
              </a:tblGrid>
              <a:tr h="640080">
                <a:tc>
                  <a:txBody>
                    <a:bodyPr/>
                    <a:lstStyle/>
                    <a:p>
                      <a:r>
                        <a:rPr lang="en-US" sz="1800" dirty="0"/>
                        <a:t>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/scratch </a:t>
                      </a:r>
                      <a:r>
                        <a:rPr lang="en-US" sz="1800" dirty="0" smtClean="0"/>
                        <a:t/>
                      </a:r>
                      <a:br>
                        <a:rPr lang="en-US" sz="1800" dirty="0" smtClean="0"/>
                      </a:br>
                      <a:r>
                        <a:rPr lang="en-US" sz="1800" dirty="0" smtClean="0"/>
                        <a:t>(</a:t>
                      </a:r>
                      <a:r>
                        <a:rPr lang="en-US" sz="1800" dirty="0"/>
                        <a:t>Piz </a:t>
                      </a:r>
                      <a:r>
                        <a:rPr lang="en-US" sz="1800" dirty="0" err="1"/>
                        <a:t>Daint</a:t>
                      </a:r>
                      <a:r>
                        <a:rPr lang="en-US" sz="1800" dirty="0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/scratch (Clusters)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/users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/project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/store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sz="1800"/>
                        <a:t>Type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Lustre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GPFS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GPFS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GPFS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GPFS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/>
                        <a:t>Quota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it-IT" sz="1800"/>
                        <a:t>Soft quota </a:t>
                      </a:r>
                      <a:br>
                        <a:rPr lang="it-IT" sz="1800"/>
                      </a:br>
                      <a:r>
                        <a:rPr lang="it-IT" sz="1800"/>
                        <a:t>1 M files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None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nn-NO" sz="1800" dirty="0"/>
                        <a:t>10 GB/</a:t>
                      </a:r>
                      <a:r>
                        <a:rPr lang="nn-NO" sz="1800" dirty="0" err="1"/>
                        <a:t>user</a:t>
                      </a:r>
                      <a:r>
                        <a:rPr lang="nn-NO" sz="1800" dirty="0"/>
                        <a:t> </a:t>
                      </a:r>
                      <a:br>
                        <a:rPr lang="nn-NO" sz="1800" dirty="0"/>
                      </a:br>
                      <a:r>
                        <a:rPr lang="nn-NO" sz="1800" dirty="0" smtClean="0"/>
                        <a:t>100K files </a:t>
                      </a:r>
                      <a:endParaRPr lang="nn-NO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Maximum</a:t>
                      </a:r>
                      <a:r>
                        <a:rPr lang="en-US" sz="1800" dirty="0"/>
                        <a:t/>
                      </a:r>
                      <a:br>
                        <a:rPr lang="en-US" sz="1800" dirty="0"/>
                      </a:br>
                      <a:r>
                        <a:rPr lang="en-US" sz="1800" dirty="0" smtClean="0"/>
                        <a:t>50K files/TB </a:t>
                      </a: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Maximum</a:t>
                      </a:r>
                      <a:br>
                        <a:rPr lang="en-US" sz="1800" dirty="0" smtClean="0"/>
                      </a:br>
                      <a:r>
                        <a:rPr lang="en-US" sz="1800" dirty="0" smtClean="0"/>
                        <a:t>50K files/TB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lang="en-US" sz="1800"/>
                        <a:t>Expiration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30 days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30 days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None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End of the project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End of the contract</a:t>
                      </a: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sz="1800"/>
                        <a:t>Data Backup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None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None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90 days</a:t>
                      </a: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90 days</a:t>
                      </a: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90 days</a:t>
                      </a:r>
                      <a:endParaRPr lang="en-US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sz="1800"/>
                        <a:t>Access Speed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Fast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Fast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Slow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Medium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Slow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sz="1800"/>
                        <a:t>Capacity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6.2 PB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1.4 PB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86 TB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5.7 PB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4.4 PB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2291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Cray </a:t>
            </a:r>
            <a:r>
              <a:rPr lang="en-US" dirty="0"/>
              <a:t>Linux </a:t>
            </a:r>
            <a:r>
              <a:rPr lang="en-US" dirty="0" smtClean="0"/>
              <a:t>Environment 6.0 UP04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087439"/>
            <a:ext cx="5664200" cy="514032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Cray Linux Environment (CLE) is the operating system on Cray systems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CLE 6.0 UP04 is based on the Novell </a:t>
            </a:r>
            <a:r>
              <a:rPr lang="en-US" dirty="0"/>
              <a:t>SLES 12 </a:t>
            </a:r>
            <a:r>
              <a:rPr lang="en-US" dirty="0" smtClean="0"/>
              <a:t>SP2 base </a:t>
            </a:r>
            <a:r>
              <a:rPr lang="en-US" dirty="0"/>
              <a:t>operating </a:t>
            </a:r>
            <a:r>
              <a:rPr lang="en-US" dirty="0" smtClean="0"/>
              <a:t>system</a:t>
            </a:r>
          </a:p>
          <a:p>
            <a:endParaRPr lang="en-US" dirty="0" smtClean="0"/>
          </a:p>
          <a:p>
            <a:r>
              <a:rPr lang="en-US" dirty="0" smtClean="0"/>
              <a:t>CLE 6.0 UP04 </a:t>
            </a:r>
            <a:r>
              <a:rPr lang="en-US" dirty="0"/>
              <a:t>software release </a:t>
            </a:r>
            <a:r>
              <a:rPr lang="en-US" dirty="0" smtClean="0"/>
              <a:t>is available </a:t>
            </a:r>
            <a:r>
              <a:rPr lang="en-US" dirty="0"/>
              <a:t>on </a:t>
            </a:r>
            <a:r>
              <a:rPr lang="en-US" dirty="0" smtClean="0"/>
              <a:t>the Cray XC50 Piz </a:t>
            </a:r>
            <a:r>
              <a:rPr lang="en-US" dirty="0" err="1" smtClean="0"/>
              <a:t>Daint</a:t>
            </a:r>
            <a:endParaRPr lang="en-US" dirty="0" smtClean="0"/>
          </a:p>
          <a:p>
            <a:endParaRPr lang="en-US" baseline="30000" dirty="0" smtClean="0"/>
          </a:p>
          <a:p>
            <a:r>
              <a:rPr lang="en-US" dirty="0" smtClean="0"/>
              <a:t>Read more on the </a:t>
            </a:r>
            <a:r>
              <a:rPr lang="en-US" dirty="0" smtClean="0">
                <a:hlinkClick r:id="rId2"/>
              </a:rPr>
              <a:t>Cray Pubs Portal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dirty="0" smtClean="0">
                <a:hlinkClick r:id="rId3" invalidUrl="https://pubs.cray.com/content/S-2559/CLE 6.0.UP04/xctm-series-software-installation-and-configuration-guide-cle-60up04-s-2559-rev-b/about-xctm-series-software-installation-and-configuration-guide-s-2559"/>
              </a:rPr>
              <a:t>CLE 6.0 UP04 Software installation and configuration Guide</a:t>
            </a:r>
            <a:r>
              <a:rPr lang="en-US" dirty="0" smtClean="0"/>
              <a:t> </a:t>
            </a:r>
            <a:r>
              <a:rPr lang="en-US" i="1" dirty="0" smtClean="0"/>
              <a:t>(advanced)</a:t>
            </a:r>
            <a:endParaRPr lang="en-US" sz="1800" i="1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6</a:t>
            </a:fld>
            <a:endParaRPr lang="de-CH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9234" y="1916832"/>
            <a:ext cx="5963430" cy="2703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448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00" y="44624"/>
            <a:ext cx="11328400" cy="862012"/>
          </a:xfrm>
        </p:spPr>
        <p:txBody>
          <a:bodyPr/>
          <a:lstStyle/>
          <a:p>
            <a:r>
              <a:rPr lang="en-US" dirty="0" smtClean="0"/>
              <a:t>Cray Documentation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952971"/>
            <a:ext cx="11328400" cy="5140325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Cray </a:t>
            </a:r>
            <a:r>
              <a:rPr lang="en-US" dirty="0"/>
              <a:t>provides books and man </a:t>
            </a:r>
            <a:r>
              <a:rPr lang="en-US" dirty="0" smtClean="0"/>
              <a:t>pages that can be accessed in the </a:t>
            </a:r>
            <a:r>
              <a:rPr lang="en-US" dirty="0"/>
              <a:t>following </a:t>
            </a:r>
            <a:r>
              <a:rPr lang="en-US" dirty="0" smtClean="0"/>
              <a:t>ways:</a:t>
            </a:r>
          </a:p>
          <a:p>
            <a:pPr lvl="1"/>
            <a:r>
              <a:rPr lang="en-US" b="1" dirty="0" err="1" smtClean="0"/>
              <a:t>CrayPubs</a:t>
            </a:r>
            <a:r>
              <a:rPr lang="en-US" dirty="0" smtClean="0"/>
              <a:t> </a:t>
            </a:r>
            <a:r>
              <a:rPr lang="en-US" dirty="0"/>
              <a:t>is the Cray documentation delivery </a:t>
            </a:r>
            <a:r>
              <a:rPr lang="en-US" dirty="0" smtClean="0"/>
              <a:t>system, enabling quick </a:t>
            </a:r>
            <a:r>
              <a:rPr lang="en-US" dirty="0"/>
              <a:t>access and search </a:t>
            </a:r>
            <a:r>
              <a:rPr lang="en-US" dirty="0" smtClean="0"/>
              <a:t>of Cray </a:t>
            </a:r>
            <a:r>
              <a:rPr lang="en-US" dirty="0"/>
              <a:t>books, man pages, and </a:t>
            </a:r>
            <a:r>
              <a:rPr lang="en-US" dirty="0" smtClean="0"/>
              <a:t>third-party documentation using HTML </a:t>
            </a:r>
            <a:r>
              <a:rPr lang="en-US" dirty="0"/>
              <a:t>and </a:t>
            </a:r>
            <a:r>
              <a:rPr lang="en-US" dirty="0" smtClean="0"/>
              <a:t>PDF formats:</a:t>
            </a:r>
            <a:endParaRPr lang="en-US" dirty="0"/>
          </a:p>
          <a:p>
            <a:pPr lvl="2"/>
            <a:r>
              <a:rPr lang="en-US" dirty="0" err="1" smtClean="0"/>
              <a:t>CrayPubs</a:t>
            </a:r>
            <a:r>
              <a:rPr lang="en-US" dirty="0" smtClean="0"/>
              <a:t> </a:t>
            </a:r>
            <a:r>
              <a:rPr lang="en-US" dirty="0"/>
              <a:t>public website: </a:t>
            </a:r>
            <a:r>
              <a:rPr lang="en-US" dirty="0">
                <a:hlinkClick r:id="rId2"/>
              </a:rPr>
              <a:t>http</a:t>
            </a:r>
            <a:r>
              <a:rPr lang="en-US" dirty="0" smtClean="0">
                <a:hlinkClick r:id="rId2"/>
              </a:rPr>
              <a:t>://pubs.cray.com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b="1" dirty="0"/>
              <a:t>Man pages</a:t>
            </a:r>
            <a:r>
              <a:rPr lang="en-US" dirty="0"/>
              <a:t> </a:t>
            </a:r>
            <a:r>
              <a:rPr lang="en-US" dirty="0" smtClean="0"/>
              <a:t>are </a:t>
            </a:r>
            <a:r>
              <a:rPr lang="en-US" dirty="0"/>
              <a:t>textual help files available from the command line on Cray machines. To access man pages, enter the </a:t>
            </a:r>
            <a:r>
              <a:rPr lang="en-US" b="1" dirty="0"/>
              <a:t>man</a:t>
            </a:r>
            <a:r>
              <a:rPr lang="en-US" dirty="0"/>
              <a:t> command followed by the name of the man page. For more information about man pages, see the man(1) man page by </a:t>
            </a:r>
            <a:r>
              <a:rPr lang="en-US" dirty="0" smtClean="0"/>
              <a:t>entering “</a:t>
            </a:r>
            <a:r>
              <a:rPr lang="en-US" b="1" dirty="0" smtClean="0"/>
              <a:t>man </a:t>
            </a:r>
            <a:r>
              <a:rPr lang="en-US" b="1" dirty="0" err="1" smtClean="0"/>
              <a:t>man</a:t>
            </a:r>
            <a:r>
              <a:rPr lang="en-US" b="1" dirty="0" smtClean="0"/>
              <a:t>” </a:t>
            </a:r>
            <a:r>
              <a:rPr lang="en-US" dirty="0" smtClean="0"/>
              <a:t>on the shell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7</a:t>
            </a:fld>
            <a:endParaRPr lang="de-CH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9737" y="4869160"/>
            <a:ext cx="4824536" cy="67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01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NVIDIA CUDA Toolkit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751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800" y="1087439"/>
            <a:ext cx="5664200" cy="5140325"/>
          </a:xfrm>
        </p:spPr>
        <p:txBody>
          <a:bodyPr>
            <a:normAutofit/>
          </a:bodyPr>
          <a:lstStyle/>
          <a:p>
            <a:r>
              <a:rPr lang="en-US" dirty="0" smtClean="0"/>
              <a:t>It features a comprehensive </a:t>
            </a:r>
            <a:r>
              <a:rPr lang="en-US" dirty="0"/>
              <a:t>development environment </a:t>
            </a:r>
            <a:r>
              <a:rPr lang="en-US" dirty="0" smtClean="0"/>
              <a:t>to build </a:t>
            </a:r>
            <a:r>
              <a:rPr lang="en-US" b="1" dirty="0" smtClean="0"/>
              <a:t>GPU-accelerated </a:t>
            </a:r>
            <a:r>
              <a:rPr lang="en-US" b="1" dirty="0"/>
              <a:t>applications</a:t>
            </a:r>
            <a:r>
              <a:rPr lang="en-US" dirty="0"/>
              <a:t> </a:t>
            </a:r>
          </a:p>
          <a:p>
            <a:r>
              <a:rPr lang="en-US" dirty="0"/>
              <a:t>It includes </a:t>
            </a:r>
            <a:r>
              <a:rPr lang="en-US" b="1" dirty="0"/>
              <a:t>compiler</a:t>
            </a:r>
            <a:r>
              <a:rPr lang="en-US" dirty="0"/>
              <a:t> for NVIDIA GPUs, </a:t>
            </a:r>
            <a:r>
              <a:rPr lang="en-US" b="1" dirty="0"/>
              <a:t>math libraries</a:t>
            </a:r>
            <a:r>
              <a:rPr lang="en-US" dirty="0"/>
              <a:t> and tools for debugging and optimizing application performance</a:t>
            </a:r>
          </a:p>
          <a:p>
            <a:r>
              <a:rPr lang="en-US" dirty="0" smtClean="0"/>
              <a:t>It provides </a:t>
            </a:r>
            <a:r>
              <a:rPr lang="en-US" b="1" dirty="0" smtClean="0"/>
              <a:t>programming </a:t>
            </a:r>
            <a:r>
              <a:rPr lang="en-US" b="1" dirty="0"/>
              <a:t>guides</a:t>
            </a:r>
            <a:r>
              <a:rPr lang="en-US" dirty="0"/>
              <a:t>, user manuals, API </a:t>
            </a:r>
            <a:r>
              <a:rPr lang="en-US" dirty="0" smtClean="0"/>
              <a:t>reference</a:t>
            </a:r>
            <a:r>
              <a:rPr lang="en-US" dirty="0"/>
              <a:t> </a:t>
            </a:r>
            <a:r>
              <a:rPr lang="en-US" dirty="0" smtClean="0"/>
              <a:t>and </a:t>
            </a:r>
            <a:r>
              <a:rPr lang="en-US" b="1" dirty="0" smtClean="0"/>
              <a:t>online documentation</a:t>
            </a:r>
            <a:r>
              <a:rPr lang="en-US" dirty="0" smtClean="0"/>
              <a:t> </a:t>
            </a:r>
            <a:r>
              <a:rPr lang="en-US" dirty="0"/>
              <a:t>to </a:t>
            </a:r>
            <a:r>
              <a:rPr lang="en-US" dirty="0" smtClean="0"/>
              <a:t>get </a:t>
            </a:r>
            <a:r>
              <a:rPr lang="en-US" dirty="0"/>
              <a:t>started </a:t>
            </a:r>
            <a:r>
              <a:rPr lang="en-US" dirty="0" smtClean="0"/>
              <a:t>quickly</a:t>
            </a:r>
          </a:p>
          <a:p>
            <a:r>
              <a:rPr lang="en-US" dirty="0" smtClean="0"/>
              <a:t>NVIDIA developer portal:	</a:t>
            </a:r>
            <a:r>
              <a:rPr lang="en-US" dirty="0"/>
              <a:t>	</a:t>
            </a:r>
            <a:r>
              <a:rPr lang="en-US" sz="2000" dirty="0" smtClean="0">
                <a:hlinkClick r:id="rId3"/>
              </a:rPr>
              <a:t>https</a:t>
            </a:r>
            <a:r>
              <a:rPr lang="en-US" sz="2000" dirty="0">
                <a:hlinkClick r:id="rId3"/>
              </a:rPr>
              <a:t>://</a:t>
            </a:r>
            <a:r>
              <a:rPr lang="en-US" sz="2000" dirty="0" smtClean="0">
                <a:hlinkClick r:id="rId3"/>
              </a:rPr>
              <a:t>developer.nvidia.com/cuda-zone</a:t>
            </a:r>
            <a:endParaRPr lang="en-US" sz="2000" dirty="0" smtClean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Building Software on Piz Daint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9C859BB-BF0B-4BDC-BBD4-42B4A100F88B}" type="slidenum">
              <a:rPr lang="de-CH" smtClean="0"/>
              <a:pPr/>
              <a:t>9</a:t>
            </a:fld>
            <a:endParaRPr lang="de-CH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NVIDIA </a:t>
            </a:r>
            <a:r>
              <a:rPr lang="en-US" dirty="0"/>
              <a:t>CUDA </a:t>
            </a:r>
            <a:r>
              <a:rPr lang="en-US" dirty="0" smtClean="0"/>
              <a:t>Toolkit v8.0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2104" y="764704"/>
            <a:ext cx="3858206" cy="201622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384032" y="5898758"/>
            <a:ext cx="55446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smtClean="0"/>
              <a:t>NVIDIA Tesla P100 GPU Accelerator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9148" y="2708920"/>
            <a:ext cx="3751388" cy="3181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66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SCSPowerPointTemplate-16to9-2015">
  <a:themeElements>
    <a:clrScheme name="CSCS_Renato">
      <a:dk1>
        <a:sysClr val="windowText" lastClr="000000"/>
      </a:dk1>
      <a:lt1>
        <a:sysClr val="window" lastClr="FFFFFF"/>
      </a:lt1>
      <a:dk2>
        <a:srgbClr val="1F407A"/>
      </a:dk2>
      <a:lt2>
        <a:srgbClr val="E2001A"/>
      </a:lt2>
      <a:accent1>
        <a:srgbClr val="72791C"/>
      </a:accent1>
      <a:accent2>
        <a:srgbClr val="007A96"/>
      </a:accent2>
      <a:accent3>
        <a:srgbClr val="974806"/>
      </a:accent3>
      <a:accent4>
        <a:srgbClr val="800080"/>
      </a:accent4>
      <a:accent5>
        <a:srgbClr val="A78720"/>
      </a:accent5>
      <a:accent6>
        <a:srgbClr val="A60B16"/>
      </a:accent6>
      <a:hlink>
        <a:srgbClr val="A60B16"/>
      </a:hlink>
      <a:folHlink>
        <a:srgbClr val="A60B16"/>
      </a:folHlink>
    </a:clrScheme>
    <a:fontScheme name="CSC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7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_CSCS_E_vorlage_169_cscs2_v12.potx" id="{B1361C31-3486-4802-8FB1-ED9A73F0E5B5}" vid="{48833DF4-C07B-4928-B65C-E5B40020B3C7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CSCSPowerPointTemplate-16to9-2015</Template>
  <TotalTime>6621</TotalTime>
  <Words>1756</Words>
  <Application>Microsoft Macintosh PowerPoint</Application>
  <PresentationFormat>Widescreen</PresentationFormat>
  <Paragraphs>499</Paragraphs>
  <Slides>32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Calibri</vt:lpstr>
      <vt:lpstr>Tahoma</vt:lpstr>
      <vt:lpstr>Wingdings</vt:lpstr>
      <vt:lpstr>Arial</vt:lpstr>
      <vt:lpstr>CSCSPowerPointTemplate-16to9-2015</vt:lpstr>
      <vt:lpstr>Building Software on Piz Daint </vt:lpstr>
      <vt:lpstr>Outline of the Presentation</vt:lpstr>
      <vt:lpstr>Piz Daint Cray XC50 / XC40</vt:lpstr>
      <vt:lpstr>System Specifications</vt:lpstr>
      <vt:lpstr>Filesystems features</vt:lpstr>
      <vt:lpstr>Cray Linux Environment 6.0 UP04</vt:lpstr>
      <vt:lpstr>Cray Documentation</vt:lpstr>
      <vt:lpstr>NVIDIA CUDA Toolkit</vt:lpstr>
      <vt:lpstr>NVIDIA CUDA Toolkit v8.0</vt:lpstr>
      <vt:lpstr>Features Highlights in CUDA Toolkit v8.0</vt:lpstr>
      <vt:lpstr>Documentation</vt:lpstr>
      <vt:lpstr>Cray Programming Environment</vt:lpstr>
      <vt:lpstr>The Cray Programming Environment on the hybrid Piz Daint</vt:lpstr>
      <vt:lpstr>Cray XC Programming Environment</vt:lpstr>
      <vt:lpstr>Static vs Dynamic linking</vt:lpstr>
      <vt:lpstr>Static MPI executable using the compiler wrapper cc in PrgEnv-cray</vt:lpstr>
      <vt:lpstr>Dynamic MPI executable using the compiler wrapper cc in PrgEnv-cray</vt:lpstr>
      <vt:lpstr>Non-default Programming Environments with Cray Development Toolkit</vt:lpstr>
      <vt:lpstr>Current default modules for compilers, libraries and tools</vt:lpstr>
      <vt:lpstr>Current default modules for main scientific applications and libraries</vt:lpstr>
      <vt:lpstr>What is EasyBuild?</vt:lpstr>
      <vt:lpstr>EasyBuild Framework @ CSCS</vt:lpstr>
      <vt:lpstr>EasyBuild on Piz Daint: configuration</vt:lpstr>
      <vt:lpstr>EasyBuild on Piz Daint: search and install local modules</vt:lpstr>
      <vt:lpstr>EasyBuild on Piz Daint: tweaking existing easyconfig files locally</vt:lpstr>
      <vt:lpstr>EasyBuild on Piz Daint: customizing existing recipes</vt:lpstr>
      <vt:lpstr>EasyBuild on Piz Daint: basic editing of existing recipes </vt:lpstr>
      <vt:lpstr>EasyBuild on Piz Daint: example easyconfig file</vt:lpstr>
      <vt:lpstr>EasyBuild on Piz Daint: building a custom modulefile locally</vt:lpstr>
      <vt:lpstr>Documentation</vt:lpstr>
      <vt:lpstr>Further information</vt:lpstr>
      <vt:lpstr>Thank you for your kind attention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Luca Marsella</dc:creator>
  <cp:lastModifiedBy>Luca</cp:lastModifiedBy>
  <cp:revision>709</cp:revision>
  <cp:lastPrinted>2016-12-05T12:43:22Z</cp:lastPrinted>
  <dcterms:created xsi:type="dcterms:W3CDTF">2015-04-15T09:07:29Z</dcterms:created>
  <dcterms:modified xsi:type="dcterms:W3CDTF">2018-09-10T08:36:07Z</dcterms:modified>
</cp:coreProperties>
</file>

<file path=docProps/thumbnail.jpeg>
</file>